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24" r:id="rId2"/>
    <p:sldId id="425" r:id="rId3"/>
    <p:sldId id="340" r:id="rId4"/>
    <p:sldId id="342" r:id="rId5"/>
    <p:sldId id="346" r:id="rId6"/>
    <p:sldId id="422" r:id="rId7"/>
    <p:sldId id="420" r:id="rId8"/>
    <p:sldId id="421" r:id="rId9"/>
    <p:sldId id="413" r:id="rId10"/>
    <p:sldId id="423" r:id="rId11"/>
    <p:sldId id="414" r:id="rId12"/>
    <p:sldId id="354" r:id="rId13"/>
    <p:sldId id="355" r:id="rId14"/>
    <p:sldId id="356" r:id="rId15"/>
    <p:sldId id="357" r:id="rId16"/>
    <p:sldId id="358" r:id="rId17"/>
    <p:sldId id="359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424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87" r:id="rId37"/>
    <p:sldId id="339" r:id="rId38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AC9A49-CDAC-7846-9FC1-52D85B531B02}">
          <p14:sldIdLst>
            <p14:sldId id="324"/>
            <p14:sldId id="425"/>
            <p14:sldId id="340"/>
            <p14:sldId id="342"/>
            <p14:sldId id="346"/>
            <p14:sldId id="422"/>
            <p14:sldId id="420"/>
            <p14:sldId id="421"/>
            <p14:sldId id="413"/>
            <p14:sldId id="423"/>
            <p14:sldId id="414"/>
            <p14:sldId id="354"/>
            <p14:sldId id="355"/>
            <p14:sldId id="356"/>
            <p14:sldId id="357"/>
            <p14:sldId id="358"/>
            <p14:sldId id="359"/>
            <p14:sldId id="361"/>
            <p14:sldId id="362"/>
            <p14:sldId id="363"/>
            <p14:sldId id="364"/>
            <p14:sldId id="365"/>
            <p14:sldId id="366"/>
            <p14:sldId id="367"/>
            <p14:sldId id="424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87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FFFF"/>
    <a:srgbClr val="FF9900"/>
    <a:srgbClr val="323296"/>
    <a:srgbClr val="CC3300"/>
    <a:srgbClr val="DDDDDD"/>
    <a:srgbClr val="003300"/>
    <a:srgbClr val="51C1C1"/>
    <a:srgbClr val="339966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12A6A5-9ED4-BC43-BB6D-E48C740B2BCE}" v="1" dt="2021-03-26T03:00:20.6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6" autoAdjust="0"/>
    <p:restoredTop sz="70068" autoAdjust="0"/>
  </p:normalViewPr>
  <p:slideViewPr>
    <p:cSldViewPr>
      <p:cViewPr varScale="1">
        <p:scale>
          <a:sx n="83" d="100"/>
          <a:sy n="83" d="100"/>
        </p:scale>
        <p:origin x="275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12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ibin BAI" userId="1a9537ce-a274-439b-bc52-99c0137411da" providerId="ADAL" clId="{6112A6A5-9ED4-BC43-BB6D-E48C740B2BCE}"/>
    <pc:docChg chg="modSld">
      <pc:chgData name="Ruibin BAI" userId="1a9537ce-a274-439b-bc52-99c0137411da" providerId="ADAL" clId="{6112A6A5-9ED4-BC43-BB6D-E48C740B2BCE}" dt="2021-03-26T03:00:20.624" v="0" actId="18331"/>
      <pc:docMkLst>
        <pc:docMk/>
      </pc:docMkLst>
      <pc:sldChg chg="modSp">
        <pc:chgData name="Ruibin BAI" userId="1a9537ce-a274-439b-bc52-99c0137411da" providerId="ADAL" clId="{6112A6A5-9ED4-BC43-BB6D-E48C740B2BCE}" dt="2021-03-26T03:00:20.624" v="0" actId="18331"/>
        <pc:sldMkLst>
          <pc:docMk/>
          <pc:sldMk cId="3277346074" sldId="364"/>
        </pc:sldMkLst>
        <pc:spChg chg="mod">
          <ac:chgData name="Ruibin BAI" userId="1a9537ce-a274-439b-bc52-99c0137411da" providerId="ADAL" clId="{6112A6A5-9ED4-BC43-BB6D-E48C740B2BCE}" dt="2021-03-26T03:00:20.624" v="0" actId="18331"/>
          <ac:spMkLst>
            <pc:docMk/>
            <pc:sldMk cId="3277346074" sldId="364"/>
            <ac:spMk id="2" creationId="{00000000-0000-0000-0000-000000000000}"/>
          </ac:spMkLst>
        </pc:spChg>
        <pc:spChg chg="mod">
          <ac:chgData name="Ruibin BAI" userId="1a9537ce-a274-439b-bc52-99c0137411da" providerId="ADAL" clId="{6112A6A5-9ED4-BC43-BB6D-E48C740B2BCE}" dt="2021-03-26T03:00:20.624" v="0" actId="18331"/>
          <ac:spMkLst>
            <pc:docMk/>
            <pc:sldMk cId="3277346074" sldId="364"/>
            <ac:spMk id="3" creationId="{C9D073D8-1505-694F-BA8A-9E6233B49517}"/>
          </ac:spMkLst>
        </pc:spChg>
        <pc:spChg chg="mod">
          <ac:chgData name="Ruibin BAI" userId="1a9537ce-a274-439b-bc52-99c0137411da" providerId="ADAL" clId="{6112A6A5-9ED4-BC43-BB6D-E48C740B2BCE}" dt="2021-03-26T03:00:20.624" v="0" actId="18331"/>
          <ac:spMkLst>
            <pc:docMk/>
            <pc:sldMk cId="3277346074" sldId="364"/>
            <ac:spMk id="17" creationId="{00000000-0000-0000-0000-000000000000}"/>
          </ac:spMkLst>
        </pc:spChg>
        <pc:spChg chg="mod">
          <ac:chgData name="Ruibin BAI" userId="1a9537ce-a274-439b-bc52-99c0137411da" providerId="ADAL" clId="{6112A6A5-9ED4-BC43-BB6D-E48C740B2BCE}" dt="2021-03-26T03:00:20.624" v="0" actId="18331"/>
          <ac:spMkLst>
            <pc:docMk/>
            <pc:sldMk cId="3277346074" sldId="364"/>
            <ac:spMk id="20" creationId="{00000000-0000-0000-0000-000000000000}"/>
          </ac:spMkLst>
        </pc:spChg>
        <pc:spChg chg="mod">
          <ac:chgData name="Ruibin BAI" userId="1a9537ce-a274-439b-bc52-99c0137411da" providerId="ADAL" clId="{6112A6A5-9ED4-BC43-BB6D-E48C740B2BCE}" dt="2021-03-26T03:00:20.624" v="0" actId="18331"/>
          <ac:spMkLst>
            <pc:docMk/>
            <pc:sldMk cId="3277346074" sldId="364"/>
            <ac:spMk id="59394" creationId="{00000000-0000-0000-0000-000000000000}"/>
          </ac:spMkLst>
        </pc:spChg>
        <pc:spChg chg="mod">
          <ac:chgData name="Ruibin BAI" userId="1a9537ce-a274-439b-bc52-99c0137411da" providerId="ADAL" clId="{6112A6A5-9ED4-BC43-BB6D-E48C740B2BCE}" dt="2021-03-26T03:00:20.624" v="0" actId="18331"/>
          <ac:spMkLst>
            <pc:docMk/>
            <pc:sldMk cId="3277346074" sldId="364"/>
            <ac:spMk id="59395" creationId="{00000000-0000-0000-0000-000000000000}"/>
          </ac:spMkLst>
        </pc:spChg>
        <pc:spChg chg="mod">
          <ac:chgData name="Ruibin BAI" userId="1a9537ce-a274-439b-bc52-99c0137411da" providerId="ADAL" clId="{6112A6A5-9ED4-BC43-BB6D-E48C740B2BCE}" dt="2021-03-26T03:00:20.624" v="0" actId="18331"/>
          <ac:spMkLst>
            <pc:docMk/>
            <pc:sldMk cId="3277346074" sldId="364"/>
            <ac:spMk id="59400" creationId="{00000000-0000-0000-0000-000000000000}"/>
          </ac:spMkLst>
        </pc:spChg>
        <pc:spChg chg="mod">
          <ac:chgData name="Ruibin BAI" userId="1a9537ce-a274-439b-bc52-99c0137411da" providerId="ADAL" clId="{6112A6A5-9ED4-BC43-BB6D-E48C740B2BCE}" dt="2021-03-26T03:00:20.624" v="0" actId="18331"/>
          <ac:spMkLst>
            <pc:docMk/>
            <pc:sldMk cId="3277346074" sldId="364"/>
            <ac:spMk id="59401" creationId="{00000000-0000-0000-0000-000000000000}"/>
          </ac:spMkLst>
        </pc:spChg>
        <pc:spChg chg="mod">
          <ac:chgData name="Ruibin BAI" userId="1a9537ce-a274-439b-bc52-99c0137411da" providerId="ADAL" clId="{6112A6A5-9ED4-BC43-BB6D-E48C740B2BCE}" dt="2021-03-26T03:00:20.624" v="0" actId="18331"/>
          <ac:spMkLst>
            <pc:docMk/>
            <pc:sldMk cId="3277346074" sldId="364"/>
            <ac:spMk id="59402" creationId="{00000000-0000-0000-0000-000000000000}"/>
          </ac:spMkLst>
        </pc:spChg>
        <pc:spChg chg="mod">
          <ac:chgData name="Ruibin BAI" userId="1a9537ce-a274-439b-bc52-99c0137411da" providerId="ADAL" clId="{6112A6A5-9ED4-BC43-BB6D-E48C740B2BCE}" dt="2021-03-26T03:00:20.624" v="0" actId="18331"/>
          <ac:spMkLst>
            <pc:docMk/>
            <pc:sldMk cId="3277346074" sldId="364"/>
            <ac:spMk id="59403" creationId="{00000000-0000-0000-0000-000000000000}"/>
          </ac:spMkLst>
        </pc:spChg>
        <pc:spChg chg="mod">
          <ac:chgData name="Ruibin BAI" userId="1a9537ce-a274-439b-bc52-99c0137411da" providerId="ADAL" clId="{6112A6A5-9ED4-BC43-BB6D-E48C740B2BCE}" dt="2021-03-26T03:00:20.624" v="0" actId="18331"/>
          <ac:spMkLst>
            <pc:docMk/>
            <pc:sldMk cId="3277346074" sldId="364"/>
            <ac:spMk id="59404" creationId="{00000000-0000-0000-0000-000000000000}"/>
          </ac:spMkLst>
        </pc:spChg>
        <pc:spChg chg="mod">
          <ac:chgData name="Ruibin BAI" userId="1a9537ce-a274-439b-bc52-99c0137411da" providerId="ADAL" clId="{6112A6A5-9ED4-BC43-BB6D-E48C740B2BCE}" dt="2021-03-26T03:00:20.624" v="0" actId="18331"/>
          <ac:spMkLst>
            <pc:docMk/>
            <pc:sldMk cId="3277346074" sldId="364"/>
            <ac:spMk id="59405" creationId="{00000000-0000-0000-0000-000000000000}"/>
          </ac:spMkLst>
        </pc:spChg>
        <pc:spChg chg="mod">
          <ac:chgData name="Ruibin BAI" userId="1a9537ce-a274-439b-bc52-99c0137411da" providerId="ADAL" clId="{6112A6A5-9ED4-BC43-BB6D-E48C740B2BCE}" dt="2021-03-26T03:00:20.624" v="0" actId="18331"/>
          <ac:spMkLst>
            <pc:docMk/>
            <pc:sldMk cId="3277346074" sldId="364"/>
            <ac:spMk id="59406" creationId="{00000000-0000-0000-0000-000000000000}"/>
          </ac:spMkLst>
        </pc:spChg>
        <pc:spChg chg="mod">
          <ac:chgData name="Ruibin BAI" userId="1a9537ce-a274-439b-bc52-99c0137411da" providerId="ADAL" clId="{6112A6A5-9ED4-BC43-BB6D-E48C740B2BCE}" dt="2021-03-26T03:00:20.624" v="0" actId="18331"/>
          <ac:spMkLst>
            <pc:docMk/>
            <pc:sldMk cId="3277346074" sldId="364"/>
            <ac:spMk id="59407" creationId="{00000000-0000-0000-0000-000000000000}"/>
          </ac:spMkLst>
        </pc:spChg>
        <pc:spChg chg="mod">
          <ac:chgData name="Ruibin BAI" userId="1a9537ce-a274-439b-bc52-99c0137411da" providerId="ADAL" clId="{6112A6A5-9ED4-BC43-BB6D-E48C740B2BCE}" dt="2021-03-26T03:00:20.624" v="0" actId="18331"/>
          <ac:spMkLst>
            <pc:docMk/>
            <pc:sldMk cId="3277346074" sldId="364"/>
            <ac:spMk id="59408" creationId="{00000000-0000-0000-0000-000000000000}"/>
          </ac:spMkLst>
        </pc:spChg>
        <pc:spChg chg="mod">
          <ac:chgData name="Ruibin BAI" userId="1a9537ce-a274-439b-bc52-99c0137411da" providerId="ADAL" clId="{6112A6A5-9ED4-BC43-BB6D-E48C740B2BCE}" dt="2021-03-26T03:00:20.624" v="0" actId="18331"/>
          <ac:spMkLst>
            <pc:docMk/>
            <pc:sldMk cId="3277346074" sldId="364"/>
            <ac:spMk id="59411" creationId="{00000000-0000-0000-0000-000000000000}"/>
          </ac:spMkLst>
        </pc:spChg>
        <pc:grpChg chg="mod">
          <ac:chgData name="Ruibin BAI" userId="1a9537ce-a274-439b-bc52-99c0137411da" providerId="ADAL" clId="{6112A6A5-9ED4-BC43-BB6D-E48C740B2BCE}" dt="2021-03-26T03:00:20.624" v="0" actId="18331"/>
          <ac:grpSpMkLst>
            <pc:docMk/>
            <pc:sldMk cId="3277346074" sldId="364"/>
            <ac:grpSpMk id="1" creationId="{00000000-0000-0000-0000-000000000000}"/>
          </ac:grpSpMkLst>
        </pc:grpChg>
        <pc:grpChg chg="mod">
          <ac:chgData name="Ruibin BAI" userId="1a9537ce-a274-439b-bc52-99c0137411da" providerId="ADAL" clId="{6112A6A5-9ED4-BC43-BB6D-E48C740B2BCE}" dt="2021-03-26T03:00:20.624" v="0" actId="18331"/>
          <ac:grpSpMkLst>
            <pc:docMk/>
            <pc:sldMk cId="3277346074" sldId="364"/>
            <ac:grpSpMk id="59409" creationId="{00000000-0000-0000-0000-000000000000}"/>
          </ac:grpSpMkLst>
        </pc:grpChg>
        <pc:graphicFrameChg chg="mod">
          <ac:chgData name="Ruibin BAI" userId="1a9537ce-a274-439b-bc52-99c0137411da" providerId="ADAL" clId="{6112A6A5-9ED4-BC43-BB6D-E48C740B2BCE}" dt="2021-03-26T03:00:20.624" v="0" actId="18331"/>
          <ac:graphicFrameMkLst>
            <pc:docMk/>
            <pc:sldMk cId="3277346074" sldId="364"/>
            <ac:graphicFrameMk id="18" creationId="{00000000-0000-0000-0000-000000000000}"/>
          </ac:graphicFrameMkLst>
        </pc:graphicFrameChg>
        <pc:graphicFrameChg chg="mod">
          <ac:chgData name="Ruibin BAI" userId="1a9537ce-a274-439b-bc52-99c0137411da" providerId="ADAL" clId="{6112A6A5-9ED4-BC43-BB6D-E48C740B2BCE}" dt="2021-03-26T03:00:20.624" v="0" actId="18331"/>
          <ac:graphicFrameMkLst>
            <pc:docMk/>
            <pc:sldMk cId="3277346074" sldId="364"/>
            <ac:graphicFrameMk id="59398" creationId="{00000000-0000-0000-0000-000000000000}"/>
          </ac:graphicFrameMkLst>
        </pc:graphicFrameChg>
        <pc:picChg chg="mod">
          <ac:chgData name="Ruibin BAI" userId="1a9537ce-a274-439b-bc52-99c0137411da" providerId="ADAL" clId="{6112A6A5-9ED4-BC43-BB6D-E48C740B2BCE}" dt="2021-03-26T03:00:20.624" v="0" actId="18331"/>
          <ac:picMkLst>
            <pc:docMk/>
            <pc:sldMk cId="3277346074" sldId="364"/>
            <ac:picMk id="59453" creationId="{00000000-0000-0000-0000-000000000000}"/>
          </ac:picMkLst>
        </pc:picChg>
      </pc:sldChg>
    </pc:docChg>
  </pc:docChgLst>
  <pc:docChgLst>
    <pc:chgData name="Ruibin BAI" userId="1a9537ce-a274-439b-bc52-99c0137411da" providerId="ADAL" clId="{88A4C59D-5D33-6340-895A-1A4C78F9526F}"/>
    <pc:docChg chg="modSld">
      <pc:chgData name="Ruibin BAI" userId="1a9537ce-a274-439b-bc52-99c0137411da" providerId="ADAL" clId="{88A4C59D-5D33-6340-895A-1A4C78F9526F}" dt="2019-04-10T23:08:36.979" v="3" actId="20577"/>
      <pc:docMkLst>
        <pc:docMk/>
      </pc:docMkLst>
      <pc:sldChg chg="modSp">
        <pc:chgData name="Ruibin BAI" userId="1a9537ce-a274-439b-bc52-99c0137411da" providerId="ADAL" clId="{88A4C59D-5D33-6340-895A-1A4C78F9526F}" dt="2019-04-10T23:03:59.869" v="2" actId="20577"/>
        <pc:sldMkLst>
          <pc:docMk/>
          <pc:sldMk cId="2756242684" sldId="416"/>
        </pc:sldMkLst>
        <pc:spChg chg="mod">
          <ac:chgData name="Ruibin BAI" userId="1a9537ce-a274-439b-bc52-99c0137411da" providerId="ADAL" clId="{88A4C59D-5D33-6340-895A-1A4C78F9526F}" dt="2019-04-10T23:03:59.869" v="2" actId="20577"/>
          <ac:spMkLst>
            <pc:docMk/>
            <pc:sldMk cId="2756242684" sldId="416"/>
            <ac:spMk id="197635" creationId="{00000000-0000-0000-0000-000000000000}"/>
          </ac:spMkLst>
        </pc:spChg>
      </pc:sldChg>
      <pc:sldChg chg="modSp">
        <pc:chgData name="Ruibin BAI" userId="1a9537ce-a274-439b-bc52-99c0137411da" providerId="ADAL" clId="{88A4C59D-5D33-6340-895A-1A4C78F9526F}" dt="2019-04-10T23:08:36.979" v="3" actId="20577"/>
        <pc:sldMkLst>
          <pc:docMk/>
          <pc:sldMk cId="2627289821" sldId="418"/>
        </pc:sldMkLst>
        <pc:spChg chg="mod">
          <ac:chgData name="Ruibin BAI" userId="1a9537ce-a274-439b-bc52-99c0137411da" providerId="ADAL" clId="{88A4C59D-5D33-6340-895A-1A4C78F9526F}" dt="2019-04-10T23:08:36.979" v="3" actId="20577"/>
          <ac:spMkLst>
            <pc:docMk/>
            <pc:sldMk cId="2627289821" sldId="418"/>
            <ac:spMk id="199683" creationId="{00000000-0000-0000-0000-000000000000}"/>
          </ac:spMkLst>
        </pc:spChg>
      </pc:sldChg>
    </pc:docChg>
  </pc:docChgLst>
  <pc:docChgLst>
    <pc:chgData name="Ruibin BAI" userId="1a9537ce-a274-439b-bc52-99c0137411da" providerId="ADAL" clId="{B10C2B5F-2931-264D-9948-19484B34DAA4}"/>
    <pc:docChg chg="modSld">
      <pc:chgData name="Ruibin BAI" userId="1a9537ce-a274-439b-bc52-99c0137411da" providerId="ADAL" clId="{B10C2B5F-2931-264D-9948-19484B34DAA4}" dt="2019-04-04T00:52:26.477" v="0" actId="20577"/>
      <pc:docMkLst>
        <pc:docMk/>
      </pc:docMkLst>
      <pc:sldChg chg="modSp">
        <pc:chgData name="Ruibin BAI" userId="1a9537ce-a274-439b-bc52-99c0137411da" providerId="ADAL" clId="{B10C2B5F-2931-264D-9948-19484B34DAA4}" dt="2019-04-04T00:52:26.477" v="0" actId="20577"/>
        <pc:sldMkLst>
          <pc:docMk/>
          <pc:sldMk cId="2258400806" sldId="373"/>
        </pc:sldMkLst>
        <pc:spChg chg="mod">
          <ac:chgData name="Ruibin BAI" userId="1a9537ce-a274-439b-bc52-99c0137411da" providerId="ADAL" clId="{B10C2B5F-2931-264D-9948-19484B34DAA4}" dt="2019-04-04T00:52:26.477" v="0" actId="20577"/>
          <ac:spMkLst>
            <pc:docMk/>
            <pc:sldMk cId="2258400806" sldId="373"/>
            <ac:spMk id="68611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D0AD0CD0-4F12-4F8D-9CE1-8E0B50CA6B9A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9661336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noProof="0"/>
              <a:t>Click to edit Master text styles</a:t>
            </a:r>
          </a:p>
          <a:p>
            <a:pPr lvl="1"/>
            <a:r>
              <a:rPr lang="en-GB" altLang="zh-CN" noProof="0"/>
              <a:t>Second level</a:t>
            </a:r>
          </a:p>
          <a:p>
            <a:pPr lvl="2"/>
            <a:r>
              <a:rPr lang="en-GB" altLang="zh-CN" noProof="0"/>
              <a:t>Third level</a:t>
            </a:r>
          </a:p>
          <a:p>
            <a:pPr lvl="3"/>
            <a:r>
              <a:rPr lang="en-GB" altLang="zh-CN" noProof="0"/>
              <a:t>Fourth level</a:t>
            </a:r>
          </a:p>
          <a:p>
            <a:pPr lvl="4"/>
            <a:r>
              <a:rPr lang="en-GB" altLang="zh-CN" noProof="0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E5AA0617-7C02-4093-954E-F1EB4549C4AA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2830815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ifferential_evolution" TargetMode="External"/><Relationship Id="rId3" Type="http://schemas.openxmlformats.org/officeDocument/2006/relationships/hyperlink" Target="https://en.wikipedia.org/wiki/Genetic_algorithm" TargetMode="External"/><Relationship Id="rId7" Type="http://schemas.openxmlformats.org/officeDocument/2006/relationships/hyperlink" Target="https://en.wikipedia.org/wiki/Evolution_strategy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Genetic_programming" TargetMode="External"/><Relationship Id="rId5" Type="http://schemas.openxmlformats.org/officeDocument/2006/relationships/hyperlink" Target="https://en.wikipedia.org/wiki/Optimization_(mathematics)" TargetMode="External"/><Relationship Id="rId4" Type="http://schemas.openxmlformats.org/officeDocument/2006/relationships/hyperlink" Target="https://en.wikipedia.org/wiki/Evolutionary_algorithm#cite_note-VLSI-1" TargetMode="External"/><Relationship Id="rId9" Type="http://schemas.openxmlformats.org/officeDocument/2006/relationships/hyperlink" Target="https://en.wikipedia.org/wiki/Numerical_optimization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Beak 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喙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[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huì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4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134944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5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522972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DNA is a spiralling chain-like molecule made of nucleotides. DNA nucleotides come in 4 different types: A C T and G. </a:t>
            </a:r>
          </a:p>
          <a:p>
            <a:r>
              <a:rPr lang="en-CN" dirty="0"/>
              <a:t>A Gene is a setment of DNA that codes for something, usually a protein or a group of proteins. A typical human gene may be between 300-1m nucleotide pairs long. </a:t>
            </a:r>
          </a:p>
          <a:p>
            <a:r>
              <a:rPr lang="en-CN" dirty="0"/>
              <a:t>Chromosome: entire chain of DNA along with a group of stablizing proteins.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6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821521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3" tooltip="Genetic algorithm"/>
              </a:rPr>
              <a:t>Genetic algorithm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– This is the most popular type of EA. One seeks the solution of a problem in the form of strings of numbers (traditionally binary, although the best representations are usually those that reflect something about the problem being solved)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4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by applying operators such as recombination and mutation (sometimes one, sometimes both). This type of EA is often used 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5" tooltip="Optimization (mathematics)"/>
              </a:rPr>
              <a:t>optimization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problems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6" tooltip="Genetic programming"/>
              </a:rPr>
              <a:t>Genetic programming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– Here the solutions are in the form of computer programs, and their fitness is determined by their ability to solve a computational problem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7" tooltip="Evolution strategy"/>
              </a:rPr>
              <a:t>Evolution strategy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– Works with vectors of real numbers as representations of solutions, and typically uses self-adaptive mutation rates. The selection is based on fitness rankings, not on the actual fitness values.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8" tooltip="Differential evolution"/>
              </a:rPr>
              <a:t>Differential evolution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– Based on vector differences and is therefore primarily suited for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9" tooltip="Numerical optimization"/>
              </a:rPr>
              <a:t>numerical optimization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problems with objective functions that are non-continuous, non-linear and noisy and flat..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7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874136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10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031827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37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803237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  <a:lvl2pPr>
              <a:defRPr>
                <a:latin typeface="Verdana" pitchFamily="34" charset="0"/>
              </a:defRPr>
            </a:lvl2pPr>
            <a:lvl3pPr>
              <a:defRPr>
                <a:latin typeface="Verdana" pitchFamily="34" charset="0"/>
              </a:defRPr>
            </a:lvl3pPr>
            <a:lvl4pPr>
              <a:defRPr>
                <a:latin typeface="Verdana" pitchFamily="34" charset="0"/>
              </a:defRPr>
            </a:lvl4pPr>
            <a:lvl5pPr>
              <a:defRPr>
                <a:latin typeface="Verdana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C51C5-6A51-417D-95E0-B5BEB324FC04}" type="slidenum">
              <a:rPr lang="en-GB" altLang="zh-CN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528" y="1268760"/>
            <a:ext cx="4183385" cy="4814540"/>
          </a:xfr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  <a:lvl2pPr>
              <a:defRPr>
                <a:latin typeface="Verdana"/>
                <a:cs typeface="Verdana"/>
              </a:defRPr>
            </a:lvl2pPr>
            <a:lvl3pPr>
              <a:defRPr>
                <a:latin typeface="Verdana"/>
                <a:cs typeface="Verdana"/>
              </a:defRPr>
            </a:lvl3pPr>
            <a:lvl4pPr>
              <a:defRPr>
                <a:latin typeface="Verdana"/>
                <a:cs typeface="Verdana"/>
              </a:defRPr>
            </a:lvl4pPr>
            <a:lvl5pPr>
              <a:defRPr>
                <a:latin typeface="Verdana"/>
                <a:cs typeface="Verdana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268760"/>
            <a:ext cx="4125913" cy="4824536"/>
          </a:xfr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  <a:lvl2pPr>
              <a:defRPr>
                <a:latin typeface="Verdana"/>
                <a:cs typeface="Verdana"/>
              </a:defRPr>
            </a:lvl2pPr>
            <a:lvl3pPr>
              <a:defRPr>
                <a:latin typeface="Verdana"/>
                <a:cs typeface="Verdana"/>
              </a:defRPr>
            </a:lvl3pPr>
            <a:lvl4pPr>
              <a:defRPr>
                <a:latin typeface="Verdana"/>
                <a:cs typeface="Verdana"/>
              </a:defRPr>
            </a:lvl4pPr>
            <a:lvl5pPr>
              <a:defRPr>
                <a:latin typeface="Verdana"/>
                <a:cs typeface="Verdana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7784" y="6337300"/>
            <a:ext cx="504056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661D5-87BF-45CA-972D-85C1C12738FE}" type="slidenum">
              <a:rPr lang="en-GB" altLang="zh-CN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51520" y="72007"/>
            <a:ext cx="8712968" cy="76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Verdana"/>
                <a:cs typeface="Verdana"/>
              </a:defRPr>
            </a:lvl1pPr>
          </a:lstStyle>
          <a:p>
            <a:pPr lvl="0"/>
            <a:r>
              <a:rPr lang="en-GB" altLang="zh-CN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123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  <p:sp>
          <p:nvSpPr>
            <p:cNvPr id="5124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  <p:sp>
          <p:nvSpPr>
            <p:cNvPr id="5125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  <p:sp>
          <p:nvSpPr>
            <p:cNvPr id="5126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  <p:sp>
          <p:nvSpPr>
            <p:cNvPr id="5127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  <p:sp>
          <p:nvSpPr>
            <p:cNvPr id="5128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</p:grpSp>
      <p:sp>
        <p:nvSpPr>
          <p:cNvPr id="5129" name="Rectangle 9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tr-TR" altLang="en-US"/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en-US"/>
              <a:t>AE2AIM: Artificial Intelligence Methods </a:t>
            </a: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DB98E729-8DFC-4C8C-B13E-B1463C8B5937}" type="slidenum">
              <a:rPr lang="tr-TR" altLang="en-US"/>
              <a:pPr/>
              <a:t>‹#›</a:t>
            </a:fld>
            <a:endParaRPr lang="tr-TR" altLang="en-US"/>
          </a:p>
        </p:txBody>
      </p: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ctr">
              <a:defRPr sz="4400"/>
            </a:lvl1pPr>
          </a:lstStyle>
          <a:p>
            <a:pPr lvl="0"/>
            <a:r>
              <a:rPr lang="tr-TR" altLang="en-US" noProof="0"/>
              <a:t>Click to edit Master title style</a:t>
            </a:r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755650" y="3505200"/>
            <a:ext cx="770255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tr-TR" altLang="en-US" noProof="0"/>
              <a:t>Click to edit Master subtitle style</a:t>
            </a:r>
          </a:p>
        </p:txBody>
      </p:sp>
      <p:graphicFrame>
        <p:nvGraphicFramePr>
          <p:cNvPr id="5134" name="Object 14"/>
          <p:cNvGraphicFramePr>
            <a:graphicFrameLocks noChangeAspect="1"/>
          </p:cNvGraphicFramePr>
          <p:nvPr userDrawn="1"/>
        </p:nvGraphicFramePr>
        <p:xfrm>
          <a:off x="395288" y="908050"/>
          <a:ext cx="1730375" cy="453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Photo Editor Photo" r:id="rId3" imgW="352474" imgH="923810" progId="MSPhotoEd.3">
                  <p:embed/>
                </p:oleObj>
              </mc:Choice>
              <mc:Fallback>
                <p:oleObj name="Photo Editor Photo" r:id="rId3" imgW="352474" imgH="923810" progId="MSPhotoEd.3">
                  <p:embed/>
                  <p:pic>
                    <p:nvPicPr>
                      <p:cNvPr id="513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908050"/>
                        <a:ext cx="1730375" cy="453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078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tr-T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en-US"/>
              <a:t>AE2AIM: Artificial Intelligence Methods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99F81FA7-A44C-4A9D-A017-88AD5D1E4A11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56052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27313" y="6337300"/>
            <a:ext cx="504031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85113" y="6337300"/>
            <a:ext cx="10080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ea typeface="宋体" pitchFamily="2" charset="-122"/>
              </a:defRPr>
            </a:lvl1pPr>
          </a:lstStyle>
          <a:p>
            <a:pPr>
              <a:defRPr/>
            </a:pPr>
            <a:fld id="{D82C9BD8-B864-4C84-9CA8-E107DA123E91}" type="slidenum">
              <a:rPr lang="en-GB" altLang="zh-CN" smtClean="0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205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736"/>
            <a:ext cx="822960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dirty="0"/>
              <a:t>Click to edit Master text styles</a:t>
            </a:r>
          </a:p>
          <a:p>
            <a:pPr lvl="1"/>
            <a:r>
              <a:rPr lang="en-GB" altLang="zh-CN" dirty="0"/>
              <a:t>Second level</a:t>
            </a:r>
          </a:p>
          <a:p>
            <a:pPr lvl="2"/>
            <a:r>
              <a:rPr lang="en-GB" altLang="zh-CN" dirty="0"/>
              <a:t>Third level</a:t>
            </a:r>
          </a:p>
          <a:p>
            <a:pPr lvl="3"/>
            <a:r>
              <a:rPr lang="en-GB" altLang="zh-CN" dirty="0"/>
              <a:t>Fourth level</a:t>
            </a:r>
          </a:p>
          <a:p>
            <a:pPr lvl="4"/>
            <a:r>
              <a:rPr lang="en-GB" altLang="zh-CN" dirty="0"/>
              <a:t>Fifth level</a:t>
            </a:r>
          </a:p>
        </p:txBody>
      </p:sp>
      <p:pic>
        <p:nvPicPr>
          <p:cNvPr id="1027" name="Picture 3" descr="E:\UNNC-Logo\UoN-UK-C-M_BlueCMYK1.JP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16425"/>
            <a:ext cx="1440160" cy="641575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528" y="15115"/>
            <a:ext cx="8496944" cy="893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62" r:id="rId3"/>
    <p:sldLayoutId id="2147483663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/>
          <a:ea typeface="+mj-ea"/>
          <a:cs typeface="Verdan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ts val="1000"/>
        </a:spcBef>
        <a:spcAft>
          <a:spcPct val="0"/>
        </a:spcAft>
        <a:buChar char="•"/>
        <a:defRPr sz="2400" b="1">
          <a:solidFill>
            <a:srgbClr val="000000"/>
          </a:solidFill>
          <a:latin typeface="Verdana"/>
          <a:ea typeface="+mn-ea"/>
          <a:cs typeface="Verdana"/>
        </a:defRPr>
      </a:lvl1pPr>
      <a:lvl2pPr marL="742950" indent="-285750" algn="l" rtl="0" eaLnBrk="0" fontAlgn="base" hangingPunct="0">
        <a:spcBef>
          <a:spcPts val="1000"/>
        </a:spcBef>
        <a:spcAft>
          <a:spcPct val="0"/>
        </a:spcAft>
        <a:buChar char="–"/>
        <a:defRPr sz="2400">
          <a:solidFill>
            <a:srgbClr val="000000"/>
          </a:solidFill>
          <a:latin typeface="Verdana"/>
          <a:cs typeface="Verdana"/>
        </a:defRPr>
      </a:lvl2pPr>
      <a:lvl3pPr marL="1143000" indent="-228600" algn="l" rtl="0" eaLnBrk="0" fontAlgn="base" hangingPunct="0">
        <a:spcBef>
          <a:spcPts val="1000"/>
        </a:spcBef>
        <a:spcAft>
          <a:spcPct val="0"/>
        </a:spcAft>
        <a:buChar char="•"/>
        <a:defRPr sz="2000" b="1">
          <a:solidFill>
            <a:srgbClr val="000000"/>
          </a:solidFill>
          <a:latin typeface="Verdana"/>
          <a:cs typeface="Verdana"/>
        </a:defRPr>
      </a:lvl3pPr>
      <a:lvl4pPr marL="1600200" indent="-228600" algn="l" rtl="0" eaLnBrk="0" fontAlgn="base" hangingPunct="0">
        <a:spcBef>
          <a:spcPts val="1000"/>
        </a:spcBef>
        <a:spcAft>
          <a:spcPct val="0"/>
        </a:spcAft>
        <a:buChar char="–"/>
        <a:defRPr sz="1800" b="1">
          <a:solidFill>
            <a:srgbClr val="000000"/>
          </a:solidFill>
          <a:latin typeface="Verdana"/>
          <a:cs typeface="Verdana"/>
        </a:defRPr>
      </a:lvl4pPr>
      <a:lvl5pPr marL="2057400" indent="-228600" algn="l" rtl="0" eaLnBrk="0" fontAlgn="base" hangingPunct="0">
        <a:spcBef>
          <a:spcPts val="1000"/>
        </a:spcBef>
        <a:spcAft>
          <a:spcPct val="0"/>
        </a:spcAft>
        <a:buChar char="»"/>
        <a:defRPr sz="1800">
          <a:solidFill>
            <a:srgbClr val="000000"/>
          </a:solidFill>
          <a:latin typeface="Verdana"/>
          <a:cs typeface="Verdan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2.png"/><Relationship Id="rId4" Type="http://schemas.openxmlformats.org/officeDocument/2006/relationships/image" Target="../media/image30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7EhExhXOPQ" TargetMode="External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zwibgNGe4aY&amp;list=PLInNVsmlBUlQT_peuWctrmGMiLngK-6fb&amp;index=5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1700213"/>
            <a:ext cx="7920038" cy="1512763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sz="2400" b="1" dirty="0"/>
              <a:t>Artificial Intelligence Methods (AE2AIM)</a:t>
            </a:r>
          </a:p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dirty="0" err="1">
                <a:solidFill>
                  <a:srgbClr val="323296"/>
                </a:solidFill>
              </a:rPr>
              <a:t>Lec</a:t>
            </a:r>
            <a:r>
              <a:rPr lang="en-US" altLang="zh-CN" dirty="0">
                <a:solidFill>
                  <a:srgbClr val="323296"/>
                </a:solidFill>
              </a:rPr>
              <a:t>. 06: Population Based Metaheuristics </a:t>
            </a:r>
            <a:endParaRPr lang="zh-CN" altLang="zh-CN" sz="2800" dirty="0">
              <a:solidFill>
                <a:srgbClr val="323296"/>
              </a:solidFill>
            </a:endParaRPr>
          </a:p>
          <a:p>
            <a:pPr algn="ctr" eaLnBrk="1" hangingPunct="1">
              <a:buFontTx/>
              <a:buNone/>
            </a:pPr>
            <a:endParaRPr lang="en-GB" altLang="zh-CN" sz="2800" b="1" dirty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099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GB" altLang="zh-CN" dirty="0">
                <a:ea typeface="宋体" charset="-122"/>
              </a:rPr>
              <a:t>AE2AIM: Artificial Intelligence Methods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</a:t>
            </a:fld>
            <a:endParaRPr lang="en-GB" altLang="zh-CN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259632" y="3284984"/>
            <a:ext cx="6810375" cy="227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Professor</a:t>
            </a:r>
            <a:r>
              <a:rPr kumimoji="0" lang="en-GB" altLang="zh-CN" sz="20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 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Ruibin Bai (Room SEB425)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School of Computer Science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The University of Nottingham Ningbo, China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Email: ruibin.bai@nottingham.edu.cn</a:t>
            </a:r>
            <a:r>
              <a:rPr kumimoji="0" lang="en-GB" altLang="zh-CN" sz="200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 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Web: </a:t>
            </a:r>
            <a:r>
              <a:rPr kumimoji="0" lang="en-GB" altLang="zh-CN" sz="200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www.cs.nott.ac.uk/~</a:t>
            </a:r>
            <a:r>
              <a:rPr lang="en-GB" altLang="zh-CN" sz="2000" u="sng" kern="0" dirty="0" err="1">
                <a:solidFill>
                  <a:srgbClr val="000000"/>
                </a:solidFill>
                <a:latin typeface="Verdana" pitchFamily="34" charset="0"/>
                <a:ea typeface="宋体" charset="-122"/>
              </a:rPr>
              <a:t>znzbrbb</a:t>
            </a:r>
            <a:endParaRPr kumimoji="0" lang="en-GB" altLang="zh-CN" sz="2000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altLang="zh-CN" sz="2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32" b="-8882"/>
          <a:stretch/>
        </p:blipFill>
        <p:spPr>
          <a:xfrm>
            <a:off x="899592" y="2780928"/>
            <a:ext cx="7776864" cy="285795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10</a:t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</a:t>
            </a:r>
            <a:r>
              <a:rPr lang="en-US" dirty="0" err="1"/>
              <a:t>v.s</a:t>
            </a:r>
            <a:r>
              <a:rPr lang="en-US" dirty="0"/>
              <a:t>. Phenotype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FBC5D-6F4A-444B-8860-4F9C50356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268367"/>
            <a:ext cx="936104" cy="183992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D15AE0A-E798-9C42-8974-375DD22808C3}"/>
              </a:ext>
            </a:extLst>
          </p:cNvPr>
          <p:cNvGrpSpPr/>
          <p:nvPr/>
        </p:nvGrpSpPr>
        <p:grpSpPr>
          <a:xfrm>
            <a:off x="5508104" y="1537356"/>
            <a:ext cx="2736304" cy="1301951"/>
            <a:chOff x="5508104" y="1537356"/>
            <a:chExt cx="2736304" cy="13019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ADF8BA-D883-C54C-AFA6-D59DA013B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8104" y="1805677"/>
              <a:ext cx="1125290" cy="97525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4882770-8B69-EE45-9CA8-E9A2B3D5A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76256" y="1537356"/>
              <a:ext cx="1368152" cy="1301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649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9592" y="1340768"/>
            <a:ext cx="6624736" cy="411556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11</a:t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Code of a Basic GA</a:t>
            </a:r>
          </a:p>
        </p:txBody>
      </p:sp>
    </p:spTree>
    <p:extLst>
      <p:ext uri="{BB962C8B-B14F-4D97-AF65-F5344CB8AC3E}">
        <p14:creationId xmlns:p14="http://schemas.microsoft.com/office/powerpoint/2010/main" val="1950932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>
          <a:xfrm>
            <a:off x="1691679" y="1052736"/>
            <a:ext cx="7006233" cy="511256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000" dirty="0">
                <a:latin typeface="Gamond"/>
                <a:cs typeface="Gamond"/>
              </a:rPr>
              <a:t>A genetic </a:t>
            </a:r>
            <a:r>
              <a:rPr lang="en-US" altLang="en-US" sz="2000" b="1" dirty="0">
                <a:solidFill>
                  <a:srgbClr val="0000FF"/>
                </a:solidFill>
                <a:latin typeface="Gamond"/>
                <a:cs typeface="Gamond"/>
              </a:rPr>
              <a:t>representation (encoding)</a:t>
            </a:r>
            <a:r>
              <a:rPr lang="en-US" altLang="en-US" sz="2000" dirty="0">
                <a:latin typeface="Gamond"/>
                <a:cs typeface="Gamond"/>
              </a:rPr>
              <a:t> for candidate solutions to the problem at hand</a:t>
            </a:r>
          </a:p>
          <a:p>
            <a:pPr>
              <a:lnSpc>
                <a:spcPct val="80000"/>
              </a:lnSpc>
            </a:pPr>
            <a:r>
              <a:rPr lang="en-US" altLang="en-US" sz="2000" dirty="0">
                <a:latin typeface="Gamond"/>
                <a:cs typeface="Gamond"/>
              </a:rPr>
              <a:t>An </a:t>
            </a:r>
            <a:r>
              <a:rPr lang="en-US" altLang="en-US" sz="2000" b="1" dirty="0" err="1">
                <a:solidFill>
                  <a:srgbClr val="0000FF"/>
                </a:solidFill>
                <a:latin typeface="Gamond"/>
                <a:cs typeface="Gamond"/>
              </a:rPr>
              <a:t>initialisation</a:t>
            </a:r>
            <a:r>
              <a:rPr lang="en-US" altLang="en-US" sz="2000" dirty="0">
                <a:solidFill>
                  <a:srgbClr val="0000FF"/>
                </a:solidFill>
                <a:latin typeface="Gamond"/>
                <a:cs typeface="Gamond"/>
              </a:rPr>
              <a:t> </a:t>
            </a:r>
            <a:r>
              <a:rPr lang="en-US" altLang="en-US" sz="2000" dirty="0">
                <a:latin typeface="Gamond"/>
                <a:cs typeface="Gamond"/>
              </a:rPr>
              <a:t>scheme to generate the first population of candidate solutions</a:t>
            </a:r>
          </a:p>
          <a:p>
            <a:pPr>
              <a:lnSpc>
                <a:spcPct val="80000"/>
              </a:lnSpc>
            </a:pPr>
            <a:r>
              <a:rPr lang="en-US" altLang="en-US" sz="2000" dirty="0">
                <a:latin typeface="Gamond"/>
                <a:cs typeface="Gamond"/>
              </a:rPr>
              <a:t>A </a:t>
            </a:r>
            <a:r>
              <a:rPr lang="en-US" altLang="en-US" sz="2000" b="1" dirty="0">
                <a:solidFill>
                  <a:srgbClr val="0000FF"/>
                </a:solidFill>
                <a:latin typeface="Gamond"/>
                <a:cs typeface="Gamond"/>
              </a:rPr>
              <a:t>fitness function</a:t>
            </a:r>
            <a:r>
              <a:rPr lang="en-US" altLang="en-US" sz="2000" dirty="0">
                <a:latin typeface="Gamond"/>
                <a:cs typeface="Gamond"/>
              </a:rPr>
              <a:t> that plays the role of the environment, rating the solutions in terms of their fitness</a:t>
            </a:r>
          </a:p>
          <a:p>
            <a:pPr>
              <a:lnSpc>
                <a:spcPct val="80000"/>
              </a:lnSpc>
            </a:pPr>
            <a:r>
              <a:rPr lang="en-US" altLang="en-US" sz="2000" dirty="0">
                <a:solidFill>
                  <a:srgbClr val="0000FF"/>
                </a:solidFill>
                <a:latin typeface="Gamond"/>
                <a:cs typeface="Gamond"/>
              </a:rPr>
              <a:t>A scheme for </a:t>
            </a:r>
            <a:r>
              <a:rPr lang="en-US" altLang="en-US" sz="2000" b="1" dirty="0">
                <a:solidFill>
                  <a:srgbClr val="0000FF"/>
                </a:solidFill>
                <a:latin typeface="Gamond"/>
                <a:cs typeface="Gamond"/>
              </a:rPr>
              <a:t>selecting</a:t>
            </a:r>
            <a:r>
              <a:rPr lang="en-US" altLang="en-US" sz="2000" b="1" dirty="0">
                <a:latin typeface="Gamond"/>
                <a:cs typeface="Gamond"/>
              </a:rPr>
              <a:t> mates (parents)</a:t>
            </a:r>
            <a:r>
              <a:rPr lang="en-US" altLang="en-US" sz="2000" dirty="0">
                <a:latin typeface="Gamond"/>
                <a:cs typeface="Gamond"/>
              </a:rPr>
              <a:t> for recombination</a:t>
            </a:r>
          </a:p>
          <a:p>
            <a:pPr>
              <a:lnSpc>
                <a:spcPct val="80000"/>
              </a:lnSpc>
            </a:pPr>
            <a:r>
              <a:rPr lang="en-US" altLang="en-US" sz="2000" b="1" dirty="0">
                <a:solidFill>
                  <a:srgbClr val="0000FF"/>
                </a:solidFill>
                <a:latin typeface="Gamond"/>
                <a:cs typeface="Gamond"/>
              </a:rPr>
              <a:t>Crossover</a:t>
            </a:r>
            <a:r>
              <a:rPr lang="en-US" altLang="en-US" sz="2000" b="1" dirty="0">
                <a:latin typeface="Gamond"/>
                <a:cs typeface="Gamond"/>
              </a:rPr>
              <a:t> (recombination)</a:t>
            </a:r>
          </a:p>
          <a:p>
            <a:pPr>
              <a:lnSpc>
                <a:spcPct val="80000"/>
              </a:lnSpc>
            </a:pPr>
            <a:r>
              <a:rPr lang="en-US" altLang="en-US" sz="2000" b="1" dirty="0">
                <a:solidFill>
                  <a:srgbClr val="0000FF"/>
                </a:solidFill>
                <a:latin typeface="Gamond"/>
                <a:cs typeface="Gamond"/>
              </a:rPr>
              <a:t>Mutation</a:t>
            </a:r>
          </a:p>
          <a:p>
            <a:pPr>
              <a:lnSpc>
                <a:spcPct val="80000"/>
              </a:lnSpc>
            </a:pPr>
            <a:r>
              <a:rPr lang="en-US" altLang="en-US" sz="2000" b="1" dirty="0">
                <a:solidFill>
                  <a:srgbClr val="0000FF"/>
                </a:solidFill>
                <a:latin typeface="Gamond"/>
                <a:cs typeface="Gamond"/>
              </a:rPr>
              <a:t>Replacement strategy</a:t>
            </a:r>
            <a:r>
              <a:rPr lang="en-US" altLang="en-US" sz="2000" dirty="0">
                <a:latin typeface="Gamond"/>
                <a:cs typeface="Gamond"/>
              </a:rPr>
              <a:t> to select the surviving individuals for the next generation</a:t>
            </a:r>
          </a:p>
          <a:p>
            <a:pPr>
              <a:lnSpc>
                <a:spcPct val="80000"/>
              </a:lnSpc>
            </a:pPr>
            <a:r>
              <a:rPr lang="en-US" altLang="en-US" sz="2000" b="1" dirty="0">
                <a:latin typeface="Gamond"/>
                <a:cs typeface="Gamond"/>
              </a:rPr>
              <a:t>Termination Criteria</a:t>
            </a:r>
          </a:p>
          <a:p>
            <a:pPr>
              <a:lnSpc>
                <a:spcPct val="80000"/>
              </a:lnSpc>
            </a:pPr>
            <a:r>
              <a:rPr lang="en-US" altLang="en-US" sz="2000" dirty="0">
                <a:latin typeface="Gamond"/>
                <a:cs typeface="Gamond"/>
              </a:rPr>
              <a:t>Values for various parameters that the genetic algorithm uses (population size, probabilities of applying genetic  operators, </a:t>
            </a:r>
            <a:r>
              <a:rPr lang="en-US" altLang="en-US" sz="2000" dirty="0" err="1">
                <a:latin typeface="Gamond"/>
                <a:cs typeface="Gamond"/>
              </a:rPr>
              <a:t>etc</a:t>
            </a:r>
            <a:r>
              <a:rPr lang="en-US" altLang="en-US" sz="2000" dirty="0">
                <a:latin typeface="Gamond"/>
                <a:cs typeface="Gamond"/>
              </a:rPr>
              <a:t>)</a:t>
            </a:r>
            <a:endParaRPr lang="tr-TR" altLang="en-US" sz="2000" dirty="0">
              <a:latin typeface="Gamond"/>
              <a:cs typeface="Gamond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E2063-5470-4804-B434-E393C7BC1653}" type="slidenum">
              <a:rPr lang="tr-TR" altLang="en-US"/>
              <a:pPr/>
              <a:t>12</a:t>
            </a:fld>
            <a:endParaRPr lang="tr-TR" altLang="en-US"/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Basic Components of GAs</a:t>
            </a:r>
            <a:endParaRPr lang="tr-TR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546DF2-9747-3F43-BFBD-27971A47F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3029D8-51C8-4648-BA1F-0C7C408BD939}"/>
              </a:ext>
            </a:extLst>
          </p:cNvPr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66044971-7F1A-EB47-B12B-E8AB84959DCA}"/>
                </a:ext>
              </a:extLst>
            </p:cNvPr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Encoding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62BDFD2F-BE87-9C4F-8BF1-D788BF6A2C97}"/>
                </a:ext>
              </a:extLst>
            </p:cNvPr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Initialisation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8E9A33F0-33E3-EA48-872B-772E9CF07A8E}"/>
                </a:ext>
              </a:extLst>
            </p:cNvPr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Selection</a:t>
              </a: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FFE960D9-84BB-6E4C-BB9A-506E191EC18E}"/>
                </a:ext>
              </a:extLst>
            </p:cNvPr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Reproduction</a:t>
              </a:r>
            </a:p>
          </p:txBody>
        </p:sp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29B546BE-D6F8-6044-9E09-D26FCFB417E7}"/>
                </a:ext>
              </a:extLst>
            </p:cNvPr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Replacement</a:t>
              </a: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9B6FA04B-FA01-6642-BABD-D0DABDA02EA1}"/>
                </a:ext>
              </a:extLst>
            </p:cNvPr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Fitness function</a:t>
              </a:r>
            </a:p>
          </p:txBody>
        </p:sp>
        <p:sp>
          <p:nvSpPr>
            <p:cNvPr id="20" name="Chevron 19">
              <a:extLst>
                <a:ext uri="{FF2B5EF4-FFF2-40B4-BE49-F238E27FC236}">
                  <a16:creationId xmlns:a16="http://schemas.microsoft.com/office/drawing/2014/main" id="{9D7A6B66-1C5A-4442-91A1-4508705B24D9}"/>
                </a:ext>
              </a:extLst>
            </p:cNvPr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Stopping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9859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1747314" y="1090285"/>
            <a:ext cx="4335464" cy="4968552"/>
          </a:xfrm>
        </p:spPr>
        <p:txBody>
          <a:bodyPr/>
          <a:lstStyle/>
          <a:p>
            <a:r>
              <a:rPr lang="en-US" altLang="en-US" sz="1800" dirty="0">
                <a:latin typeface="Gamond"/>
                <a:cs typeface="Gamond"/>
              </a:rPr>
              <a:t>Haploid structure is used: Each individual contains one chromosome</a:t>
            </a:r>
          </a:p>
          <a:p>
            <a:r>
              <a:rPr lang="en-US" altLang="en-US" sz="1800" dirty="0">
                <a:latin typeface="Gamond"/>
                <a:cs typeface="Gamond"/>
              </a:rPr>
              <a:t>Each individual is evaluated and has an associated </a:t>
            </a:r>
            <a:r>
              <a:rPr lang="en-US" altLang="en-US" sz="1800" b="1" dirty="0">
                <a:latin typeface="Gamond"/>
                <a:cs typeface="Gamond"/>
              </a:rPr>
              <a:t>fitness</a:t>
            </a:r>
            <a:r>
              <a:rPr lang="en-US" altLang="en-US" sz="1800" dirty="0">
                <a:latin typeface="Gamond"/>
                <a:cs typeface="Gamond"/>
              </a:rPr>
              <a:t> value</a:t>
            </a:r>
          </a:p>
          <a:p>
            <a:r>
              <a:rPr lang="en-US" altLang="en-US" sz="1800" dirty="0">
                <a:latin typeface="Gamond"/>
                <a:cs typeface="Gamond"/>
              </a:rPr>
              <a:t>Chromosomes contain a fixed number of genes: </a:t>
            </a:r>
            <a:r>
              <a:rPr lang="en-US" altLang="en-US" sz="1800" b="1" dirty="0">
                <a:latin typeface="Gamond"/>
                <a:cs typeface="Gamond"/>
              </a:rPr>
              <a:t>chromosome length</a:t>
            </a:r>
          </a:p>
          <a:p>
            <a:r>
              <a:rPr lang="en-US" altLang="en-US" sz="1800" dirty="0">
                <a:latin typeface="Gamond"/>
                <a:cs typeface="Gamond"/>
              </a:rPr>
              <a:t>Traditionally</a:t>
            </a:r>
            <a:r>
              <a:rPr lang="en-US" altLang="en-US" sz="1800" b="1" dirty="0">
                <a:latin typeface="Gamond"/>
                <a:cs typeface="Gamond"/>
              </a:rPr>
              <a:t> binary encoding</a:t>
            </a:r>
            <a:r>
              <a:rPr lang="en-US" altLang="en-US" sz="1800" dirty="0">
                <a:latin typeface="Gamond"/>
                <a:cs typeface="Gamond"/>
              </a:rPr>
              <a:t> is used for each gene: </a:t>
            </a:r>
            <a:r>
              <a:rPr lang="en-US" altLang="en-US" sz="1800" b="1" dirty="0">
                <a:latin typeface="Gamond"/>
                <a:cs typeface="Gamond"/>
              </a:rPr>
              <a:t>Allele</a:t>
            </a:r>
            <a:r>
              <a:rPr lang="en-US" altLang="en-US" sz="1800" dirty="0">
                <a:latin typeface="Gamond"/>
                <a:cs typeface="Gamond"/>
              </a:rPr>
              <a:t> value </a:t>
            </a:r>
            <a:r>
              <a:rPr lang="en-US" altLang="en-US" sz="1800" dirty="0">
                <a:latin typeface="Gamond"/>
                <a:cs typeface="Gamond"/>
                <a:sym typeface="Symbol" pitchFamily="18" charset="2"/>
              </a:rPr>
              <a:t> </a:t>
            </a:r>
            <a:r>
              <a:rPr lang="en-US" altLang="en-US" sz="1800" dirty="0">
                <a:latin typeface="Gamond"/>
                <a:cs typeface="Gamond"/>
              </a:rPr>
              <a:t>{0,1}</a:t>
            </a:r>
          </a:p>
          <a:p>
            <a:r>
              <a:rPr lang="en-US" altLang="en-US" sz="1800" dirty="0">
                <a:latin typeface="Gamond"/>
                <a:cs typeface="Gamond"/>
              </a:rPr>
              <a:t>A population contains a fixed number of individuals: </a:t>
            </a:r>
            <a:r>
              <a:rPr lang="en-US" altLang="en-US" sz="1800" b="1" dirty="0">
                <a:latin typeface="Gamond"/>
                <a:cs typeface="Gamond"/>
              </a:rPr>
              <a:t>population size</a:t>
            </a:r>
          </a:p>
          <a:p>
            <a:r>
              <a:rPr lang="en-US" altLang="en-US" sz="1800" dirty="0">
                <a:latin typeface="Gamond"/>
                <a:cs typeface="Gamond"/>
              </a:rPr>
              <a:t>Each iteration is referred as </a:t>
            </a:r>
            <a:r>
              <a:rPr lang="en-US" altLang="en-US" sz="1800" b="1" dirty="0">
                <a:latin typeface="Gamond"/>
                <a:cs typeface="Gamond"/>
              </a:rPr>
              <a:t>generation</a:t>
            </a:r>
            <a:endParaRPr lang="tr-TR" altLang="en-US" sz="1800" b="1" dirty="0">
              <a:latin typeface="Gamond"/>
              <a:cs typeface="Gamond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CD15-DBCE-4E13-AECB-0219907F0B32}" type="slidenum">
              <a:rPr lang="tr-TR" altLang="en-US"/>
              <a:pPr/>
              <a:t>13</a:t>
            </a:fld>
            <a:endParaRPr lang="tr-TR" altLang="en-US"/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Basic GA – Representation</a:t>
            </a:r>
            <a:endParaRPr lang="tr-TR" alt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2BA8CC-7FF4-824B-8363-4E3E4BF2E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A076E6-6371-FF45-B622-2B5527EE9DA4}"/>
              </a:ext>
            </a:extLst>
          </p:cNvPr>
          <p:cNvGrpSpPr/>
          <p:nvPr/>
        </p:nvGrpSpPr>
        <p:grpSpPr>
          <a:xfrm>
            <a:off x="6156176" y="908720"/>
            <a:ext cx="2376264" cy="5333760"/>
            <a:chOff x="5940152" y="908720"/>
            <a:chExt cx="2592288" cy="54248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11C634-E00C-D746-9D31-A7A9D1397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0152" y="1247403"/>
              <a:ext cx="2592288" cy="232391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405018-0A04-1A45-BA23-2476141FEC8C}"/>
                </a:ext>
              </a:extLst>
            </p:cNvPr>
            <p:cNvSpPr txBox="1"/>
            <p:nvPr/>
          </p:nvSpPr>
          <p:spPr>
            <a:xfrm>
              <a:off x="5940152" y="908720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Human Chromosomes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D57B30C-BB8D-0549-9AFC-16C2BCF03D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40152" y="3543556"/>
              <a:ext cx="2592288" cy="25497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F08716-E5E1-B74F-BF43-6CA2AD148925}"/>
                </a:ext>
              </a:extLst>
            </p:cNvPr>
            <p:cNvSpPr txBox="1"/>
            <p:nvPr/>
          </p:nvSpPr>
          <p:spPr>
            <a:xfrm>
              <a:off x="5940152" y="6020535"/>
              <a:ext cx="2520280" cy="313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Adapted from </a:t>
              </a:r>
              <a:r>
                <a:rPr lang="en-US" sz="1200" dirty="0"/>
                <a:t>Stated</a:t>
              </a:r>
              <a:r>
                <a:rPr lang="en-US" sz="1400" dirty="0"/>
                <a:t> Clearly®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D3429D-E675-BE40-A9CA-93F092C198B3}"/>
              </a:ext>
            </a:extLst>
          </p:cNvPr>
          <p:cNvGrpSpPr/>
          <p:nvPr/>
        </p:nvGrpSpPr>
        <p:grpSpPr>
          <a:xfrm>
            <a:off x="177517" y="980728"/>
            <a:ext cx="1514163" cy="5085708"/>
            <a:chOff x="177517" y="1063721"/>
            <a:chExt cx="1521089" cy="5085708"/>
          </a:xfrm>
        </p:grpSpPr>
        <p:sp>
          <p:nvSpPr>
            <p:cNvPr id="19" name="Chevron 18">
              <a:extLst>
                <a:ext uri="{FF2B5EF4-FFF2-40B4-BE49-F238E27FC236}">
                  <a16:creationId xmlns:a16="http://schemas.microsoft.com/office/drawing/2014/main" id="{B03900BF-5C96-CA41-847D-1B04A85BC612}"/>
                </a:ext>
              </a:extLst>
            </p:cNvPr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Encoding</a:t>
              </a:r>
            </a:p>
          </p:txBody>
        </p:sp>
        <p:sp>
          <p:nvSpPr>
            <p:cNvPr id="20" name="Chevron 19">
              <a:extLst>
                <a:ext uri="{FF2B5EF4-FFF2-40B4-BE49-F238E27FC236}">
                  <a16:creationId xmlns:a16="http://schemas.microsoft.com/office/drawing/2014/main" id="{1345C561-056C-384E-88A4-69E5C39294CB}"/>
                </a:ext>
              </a:extLst>
            </p:cNvPr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Initialisation</a:t>
              </a:r>
            </a:p>
          </p:txBody>
        </p:sp>
        <p:sp>
          <p:nvSpPr>
            <p:cNvPr id="21" name="Chevron 20">
              <a:extLst>
                <a:ext uri="{FF2B5EF4-FFF2-40B4-BE49-F238E27FC236}">
                  <a16:creationId xmlns:a16="http://schemas.microsoft.com/office/drawing/2014/main" id="{C6A0AE9D-B9BE-EE4C-AD38-B1151E197182}"/>
                </a:ext>
              </a:extLst>
            </p:cNvPr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Selection</a:t>
              </a:r>
            </a:p>
          </p:txBody>
        </p:sp>
        <p:sp>
          <p:nvSpPr>
            <p:cNvPr id="22" name="Chevron 21">
              <a:extLst>
                <a:ext uri="{FF2B5EF4-FFF2-40B4-BE49-F238E27FC236}">
                  <a16:creationId xmlns:a16="http://schemas.microsoft.com/office/drawing/2014/main" id="{F4A2A197-6701-AA48-B343-D791670A79F8}"/>
                </a:ext>
              </a:extLst>
            </p:cNvPr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Reproduction</a:t>
              </a:r>
            </a:p>
          </p:txBody>
        </p:sp>
        <p:sp>
          <p:nvSpPr>
            <p:cNvPr id="23" name="Chevron 22">
              <a:extLst>
                <a:ext uri="{FF2B5EF4-FFF2-40B4-BE49-F238E27FC236}">
                  <a16:creationId xmlns:a16="http://schemas.microsoft.com/office/drawing/2014/main" id="{C3B7B220-1AB9-4640-9082-DB4DC50F4418}"/>
                </a:ext>
              </a:extLst>
            </p:cNvPr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Replacement</a:t>
              </a:r>
            </a:p>
          </p:txBody>
        </p:sp>
        <p:sp>
          <p:nvSpPr>
            <p:cNvPr id="24" name="Chevron 23">
              <a:extLst>
                <a:ext uri="{FF2B5EF4-FFF2-40B4-BE49-F238E27FC236}">
                  <a16:creationId xmlns:a16="http://schemas.microsoft.com/office/drawing/2014/main" id="{3736E536-7894-284C-A5C6-C4CAABA9858D}"/>
                </a:ext>
              </a:extLst>
            </p:cNvPr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Fitness function</a:t>
              </a:r>
            </a:p>
          </p:txBody>
        </p:sp>
        <p:sp>
          <p:nvSpPr>
            <p:cNvPr id="25" name="Chevron 24">
              <a:extLst>
                <a:ext uri="{FF2B5EF4-FFF2-40B4-BE49-F238E27FC236}">
                  <a16:creationId xmlns:a16="http://schemas.microsoft.com/office/drawing/2014/main" id="{F708F2DA-6C78-A34D-B137-5E2054A61572}"/>
                </a:ext>
              </a:extLst>
            </p:cNvPr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Stopping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209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1979712" y="1052736"/>
            <a:ext cx="3376514" cy="5112568"/>
          </a:xfrm>
        </p:spPr>
        <p:txBody>
          <a:bodyPr/>
          <a:lstStyle/>
          <a:p>
            <a:r>
              <a:rPr lang="en-US" altLang="en-US" sz="1600" u="sng" dirty="0"/>
              <a:t>Random </a:t>
            </a:r>
            <a:r>
              <a:rPr lang="en-US" altLang="en-US" sz="1600" u="sng" dirty="0" err="1"/>
              <a:t>Initialisation</a:t>
            </a:r>
            <a:endParaRPr lang="en-US" altLang="en-US" sz="1600" u="sng" dirty="0"/>
          </a:p>
          <a:p>
            <a:r>
              <a:rPr lang="en-US" altLang="en-US" sz="1600" b="1" dirty="0"/>
              <a:t>Population size</a:t>
            </a:r>
            <a:r>
              <a:rPr lang="en-US" altLang="en-US" sz="1600" dirty="0"/>
              <a:t> number of individuals are created randomly</a:t>
            </a:r>
          </a:p>
          <a:p>
            <a:r>
              <a:rPr lang="en-US" altLang="en-US" sz="1600" dirty="0"/>
              <a:t>Each gene at a locus of an individual is assigned an allele value 0 or 1 randomly, decided by flipping a coin.</a:t>
            </a:r>
            <a:endParaRPr lang="tr-TR" altLang="en-US" sz="1600" dirty="0"/>
          </a:p>
        </p:txBody>
      </p:sp>
      <p:sp>
        <p:nvSpPr>
          <p:cNvPr id="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3D113-74AF-405B-8FE6-F57EBC30AD7A}" type="slidenum">
              <a:rPr lang="tr-TR" altLang="en-US"/>
              <a:pPr/>
              <a:t>14</a:t>
            </a:fld>
            <a:endParaRPr lang="tr-TR" altLang="en-US"/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Generic GA – </a:t>
            </a:r>
            <a:r>
              <a:rPr lang="en-US" altLang="en-US" dirty="0" err="1"/>
              <a:t>Initialisation</a:t>
            </a:r>
            <a:endParaRPr lang="tr-TR" altLang="en-US" dirty="0"/>
          </a:p>
        </p:txBody>
      </p:sp>
      <p:sp>
        <p:nvSpPr>
          <p:cNvPr id="53272" name="Text Box 24"/>
          <p:cNvSpPr txBox="1">
            <a:spLocks noChangeArrowheads="1"/>
          </p:cNvSpPr>
          <p:nvPr/>
        </p:nvSpPr>
        <p:spPr bwMode="auto">
          <a:xfrm>
            <a:off x="5435600" y="1268413"/>
            <a:ext cx="335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>
                <a:latin typeface="Times New Roman" pitchFamily="18" charset="0"/>
              </a:rPr>
              <a:t>Chromosome</a:t>
            </a:r>
            <a:r>
              <a:rPr lang="tr-TR" altLang="en-US" sz="2400" b="0">
                <a:latin typeface="Times New Roman" pitchFamily="18" charset="0"/>
              </a:rPr>
              <a:t> </a:t>
            </a:r>
            <a:r>
              <a:rPr lang="en-US" altLang="en-US" sz="2400" b="0">
                <a:latin typeface="Times New Roman" pitchFamily="18" charset="0"/>
              </a:rPr>
              <a:t>(individual)</a:t>
            </a:r>
          </a:p>
        </p:txBody>
      </p:sp>
      <p:grpSp>
        <p:nvGrpSpPr>
          <p:cNvPr id="53281" name="Group 33"/>
          <p:cNvGrpSpPr>
            <a:grpSpLocks/>
          </p:cNvGrpSpPr>
          <p:nvPr/>
        </p:nvGrpSpPr>
        <p:grpSpPr bwMode="auto">
          <a:xfrm>
            <a:off x="5551488" y="2565400"/>
            <a:ext cx="3592512" cy="2032000"/>
            <a:chOff x="3054" y="1613"/>
            <a:chExt cx="2263" cy="1280"/>
          </a:xfrm>
        </p:grpSpPr>
        <p:grpSp>
          <p:nvGrpSpPr>
            <p:cNvPr id="53252" name="Group 4"/>
            <p:cNvGrpSpPr>
              <a:grpSpLocks/>
            </p:cNvGrpSpPr>
            <p:nvPr/>
          </p:nvGrpSpPr>
          <p:grpSpPr bwMode="auto">
            <a:xfrm>
              <a:off x="3061" y="1933"/>
              <a:ext cx="2256" cy="960"/>
              <a:chOff x="2112" y="1776"/>
              <a:chExt cx="2256" cy="960"/>
            </a:xfrm>
          </p:grpSpPr>
          <p:grpSp>
            <p:nvGrpSpPr>
              <p:cNvPr id="53253" name="Group 5"/>
              <p:cNvGrpSpPr>
                <a:grpSpLocks/>
              </p:cNvGrpSpPr>
              <p:nvPr/>
            </p:nvGrpSpPr>
            <p:grpSpPr bwMode="auto">
              <a:xfrm>
                <a:off x="2112" y="2112"/>
                <a:ext cx="1440" cy="296"/>
                <a:chOff x="768" y="864"/>
                <a:chExt cx="1440" cy="296"/>
              </a:xfrm>
            </p:grpSpPr>
            <p:sp>
              <p:nvSpPr>
                <p:cNvPr id="53254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768" y="864"/>
                  <a:ext cx="288" cy="2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buClr>
                      <a:schemeClr val="tx2"/>
                    </a:buClr>
                    <a:buFont typeface="Wingdings" pitchFamily="2" charset="2"/>
                    <a:buNone/>
                  </a:pPr>
                  <a:r>
                    <a:rPr lang="en-US" altLang="en-US" sz="2400" b="0">
                      <a:latin typeface="Times New Roman" pitchFamily="18" charset="0"/>
                    </a:rPr>
                    <a:t>1</a:t>
                  </a:r>
                </a:p>
              </p:txBody>
            </p:sp>
            <p:sp>
              <p:nvSpPr>
                <p:cNvPr id="53255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056" y="864"/>
                  <a:ext cx="288" cy="2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buClr>
                      <a:schemeClr val="tx2"/>
                    </a:buClr>
                    <a:buFont typeface="Wingdings" pitchFamily="2" charset="2"/>
                    <a:buNone/>
                  </a:pPr>
                  <a:r>
                    <a:rPr lang="en-US" altLang="en-US" sz="2400" b="0">
                      <a:latin typeface="Times New Roman" pitchFamily="18" charset="0"/>
                    </a:rPr>
                    <a:t>2</a:t>
                  </a:r>
                </a:p>
              </p:txBody>
            </p:sp>
            <p:sp>
              <p:nvSpPr>
                <p:cNvPr id="5325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1344" y="864"/>
                  <a:ext cx="288" cy="2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buClr>
                      <a:schemeClr val="tx2"/>
                    </a:buClr>
                    <a:buFont typeface="Wingdings" pitchFamily="2" charset="2"/>
                    <a:buNone/>
                  </a:pPr>
                  <a:r>
                    <a:rPr lang="en-US" altLang="en-US" sz="2400" b="0">
                      <a:latin typeface="Times New Roman" pitchFamily="18" charset="0"/>
                    </a:rPr>
                    <a:t>3</a:t>
                  </a:r>
                </a:p>
              </p:txBody>
            </p:sp>
            <p:sp>
              <p:nvSpPr>
                <p:cNvPr id="53257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1632" y="864"/>
                  <a:ext cx="288" cy="2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buClr>
                      <a:schemeClr val="tx2"/>
                    </a:buClr>
                    <a:buFont typeface="Wingdings" pitchFamily="2" charset="2"/>
                    <a:buNone/>
                  </a:pPr>
                  <a:r>
                    <a:rPr lang="en-US" altLang="en-US" sz="2400" b="0">
                      <a:latin typeface="Times New Roman" pitchFamily="18" charset="0"/>
                    </a:rPr>
                    <a:t>4</a:t>
                  </a:r>
                </a:p>
              </p:txBody>
            </p:sp>
            <p:sp>
              <p:nvSpPr>
                <p:cNvPr id="53258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920" y="864"/>
                  <a:ext cx="288" cy="2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buClr>
                      <a:schemeClr val="tx2"/>
                    </a:buClr>
                    <a:buFont typeface="Wingdings" pitchFamily="2" charset="2"/>
                    <a:buNone/>
                  </a:pPr>
                  <a:r>
                    <a:rPr lang="en-US" altLang="en-US" sz="2400" b="0">
                      <a:latin typeface="Times New Roman" pitchFamily="18" charset="0"/>
                    </a:rPr>
                    <a:t>5</a:t>
                  </a:r>
                </a:p>
              </p:txBody>
            </p:sp>
          </p:grpSp>
          <p:sp>
            <p:nvSpPr>
              <p:cNvPr id="53259" name="Line 11"/>
              <p:cNvSpPr>
                <a:spLocks noChangeShapeType="1"/>
              </p:cNvSpPr>
              <p:nvPr/>
            </p:nvSpPr>
            <p:spPr bwMode="auto">
              <a:xfrm>
                <a:off x="2112" y="177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53260" name="Line 12"/>
              <p:cNvSpPr>
                <a:spLocks noChangeShapeType="1"/>
              </p:cNvSpPr>
              <p:nvPr/>
            </p:nvSpPr>
            <p:spPr bwMode="auto">
              <a:xfrm>
                <a:off x="2400" y="177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53261" name="Line 13"/>
              <p:cNvSpPr>
                <a:spLocks noChangeShapeType="1"/>
              </p:cNvSpPr>
              <p:nvPr/>
            </p:nvSpPr>
            <p:spPr bwMode="auto">
              <a:xfrm>
                <a:off x="2688" y="177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53262" name="Line 14"/>
              <p:cNvSpPr>
                <a:spLocks noChangeShapeType="1"/>
              </p:cNvSpPr>
              <p:nvPr/>
            </p:nvSpPr>
            <p:spPr bwMode="auto">
              <a:xfrm>
                <a:off x="2976" y="177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53263" name="Line 15"/>
              <p:cNvSpPr>
                <a:spLocks noChangeShapeType="1"/>
              </p:cNvSpPr>
              <p:nvPr/>
            </p:nvSpPr>
            <p:spPr bwMode="auto">
              <a:xfrm>
                <a:off x="3264" y="177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53264" name="Line 16"/>
              <p:cNvSpPr>
                <a:spLocks noChangeShapeType="1"/>
              </p:cNvSpPr>
              <p:nvPr/>
            </p:nvSpPr>
            <p:spPr bwMode="auto">
              <a:xfrm>
                <a:off x="3552" y="177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53265" name="Text Box 17"/>
              <p:cNvSpPr txBox="1">
                <a:spLocks noChangeArrowheads="1"/>
              </p:cNvSpPr>
              <p:nvPr/>
            </p:nvSpPr>
            <p:spPr bwMode="auto">
              <a:xfrm>
                <a:off x="3648" y="2112"/>
                <a:ext cx="7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prstDash val="dash"/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locus</a:t>
                </a:r>
              </a:p>
            </p:txBody>
          </p:sp>
        </p:grpSp>
        <p:grpSp>
          <p:nvGrpSpPr>
            <p:cNvPr id="53266" name="Group 18"/>
            <p:cNvGrpSpPr>
              <a:grpSpLocks/>
            </p:cNvGrpSpPr>
            <p:nvPr/>
          </p:nvGrpSpPr>
          <p:grpSpPr bwMode="auto">
            <a:xfrm>
              <a:off x="3054" y="1613"/>
              <a:ext cx="1440" cy="296"/>
              <a:chOff x="768" y="864"/>
              <a:chExt cx="1440" cy="296"/>
            </a:xfrm>
          </p:grpSpPr>
          <p:sp>
            <p:nvSpPr>
              <p:cNvPr id="53267" name="Text Box 19"/>
              <p:cNvSpPr txBox="1">
                <a:spLocks noChangeArrowheads="1"/>
              </p:cNvSpPr>
              <p:nvPr/>
            </p:nvSpPr>
            <p:spPr bwMode="auto">
              <a:xfrm>
                <a:off x="768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53268" name="Text Box 20"/>
              <p:cNvSpPr txBox="1">
                <a:spLocks noChangeArrowheads="1"/>
              </p:cNvSpPr>
              <p:nvPr/>
            </p:nvSpPr>
            <p:spPr bwMode="auto">
              <a:xfrm>
                <a:off x="1056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53269" name="Text Box 21"/>
              <p:cNvSpPr txBox="1">
                <a:spLocks noChangeArrowheads="1"/>
              </p:cNvSpPr>
              <p:nvPr/>
            </p:nvSpPr>
            <p:spPr bwMode="auto">
              <a:xfrm>
                <a:off x="1344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53270" name="Text Box 22"/>
              <p:cNvSpPr txBox="1">
                <a:spLocks noChangeArrowheads="1"/>
              </p:cNvSpPr>
              <p:nvPr/>
            </p:nvSpPr>
            <p:spPr bwMode="auto">
              <a:xfrm>
                <a:off x="1632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53271" name="Text Box 23"/>
              <p:cNvSpPr txBox="1">
                <a:spLocks noChangeArrowheads="1"/>
              </p:cNvSpPr>
              <p:nvPr/>
            </p:nvSpPr>
            <p:spPr bwMode="auto">
              <a:xfrm>
                <a:off x="1920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</p:grpSp>
        <p:grpSp>
          <p:nvGrpSpPr>
            <p:cNvPr id="53273" name="Group 25"/>
            <p:cNvGrpSpPr>
              <a:grpSpLocks/>
            </p:cNvGrpSpPr>
            <p:nvPr/>
          </p:nvGrpSpPr>
          <p:grpSpPr bwMode="auto">
            <a:xfrm>
              <a:off x="3054" y="1613"/>
              <a:ext cx="1440" cy="306"/>
              <a:chOff x="768" y="864"/>
              <a:chExt cx="1440" cy="306"/>
            </a:xfrm>
          </p:grpSpPr>
          <p:sp>
            <p:nvSpPr>
              <p:cNvPr id="53274" name="Text Box 26"/>
              <p:cNvSpPr txBox="1">
                <a:spLocks noChangeArrowheads="1"/>
              </p:cNvSpPr>
              <p:nvPr/>
            </p:nvSpPr>
            <p:spPr bwMode="auto">
              <a:xfrm>
                <a:off x="768" y="864"/>
                <a:ext cx="288" cy="30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53275" name="Text Box 27"/>
              <p:cNvSpPr txBox="1">
                <a:spLocks noChangeArrowheads="1"/>
              </p:cNvSpPr>
              <p:nvPr/>
            </p:nvSpPr>
            <p:spPr bwMode="auto">
              <a:xfrm>
                <a:off x="1056" y="864"/>
                <a:ext cx="288" cy="30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53276" name="Text Box 28"/>
              <p:cNvSpPr txBox="1">
                <a:spLocks noChangeArrowheads="1"/>
              </p:cNvSpPr>
              <p:nvPr/>
            </p:nvSpPr>
            <p:spPr bwMode="auto">
              <a:xfrm>
                <a:off x="1344" y="864"/>
                <a:ext cx="288" cy="30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53277" name="Text Box 29"/>
              <p:cNvSpPr txBox="1">
                <a:spLocks noChangeArrowheads="1"/>
              </p:cNvSpPr>
              <p:nvPr/>
            </p:nvSpPr>
            <p:spPr bwMode="auto">
              <a:xfrm>
                <a:off x="1632" y="864"/>
                <a:ext cx="288" cy="30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53278" name="Text Box 30"/>
              <p:cNvSpPr txBox="1">
                <a:spLocks noChangeArrowheads="1"/>
              </p:cNvSpPr>
              <p:nvPr/>
            </p:nvSpPr>
            <p:spPr bwMode="auto">
              <a:xfrm>
                <a:off x="1920" y="864"/>
                <a:ext cx="288" cy="30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</p:grpSp>
        <p:sp>
          <p:nvSpPr>
            <p:cNvPr id="53279" name="Text Box 31"/>
            <p:cNvSpPr txBox="1">
              <a:spLocks noChangeArrowheads="1"/>
            </p:cNvSpPr>
            <p:nvPr/>
          </p:nvSpPr>
          <p:spPr bwMode="auto">
            <a:xfrm>
              <a:off x="3918" y="1613"/>
              <a:ext cx="288" cy="306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solidFill>
                    <a:srgbClr val="000099"/>
                  </a:solidFill>
                  <a:latin typeface="Times New Roman" pitchFamily="18" charset="0"/>
                </a:rPr>
                <a:t>0</a:t>
              </a:r>
            </a:p>
          </p:txBody>
        </p:sp>
      </p:grpSp>
      <p:sp>
        <p:nvSpPr>
          <p:cNvPr id="53280" name="Text Box 32"/>
          <p:cNvSpPr txBox="1">
            <a:spLocks noChangeArrowheads="1"/>
          </p:cNvSpPr>
          <p:nvPr/>
        </p:nvSpPr>
        <p:spPr bwMode="auto">
          <a:xfrm>
            <a:off x="5508625" y="1844675"/>
            <a:ext cx="838200" cy="48577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>
                <a:solidFill>
                  <a:srgbClr val="000099"/>
                </a:solidFill>
                <a:latin typeface="Times New Roman" pitchFamily="18" charset="0"/>
              </a:rPr>
              <a:t>gene</a:t>
            </a:r>
          </a:p>
        </p:txBody>
      </p:sp>
      <p:sp>
        <p:nvSpPr>
          <p:cNvPr id="53282" name="Line 34"/>
          <p:cNvSpPr>
            <a:spLocks noChangeShapeType="1"/>
          </p:cNvSpPr>
          <p:nvPr/>
        </p:nvSpPr>
        <p:spPr bwMode="auto">
          <a:xfrm flipV="1">
            <a:off x="7740650" y="314166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3283" name="Text Box 35"/>
          <p:cNvSpPr txBox="1">
            <a:spLocks noChangeArrowheads="1"/>
          </p:cNvSpPr>
          <p:nvPr/>
        </p:nvSpPr>
        <p:spPr bwMode="auto">
          <a:xfrm>
            <a:off x="7019925" y="4797425"/>
            <a:ext cx="172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0">
                <a:latin typeface="Times New Roman" pitchFamily="18" charset="0"/>
              </a:rPr>
              <a:t>Flip a coin</a:t>
            </a:r>
            <a:endParaRPr lang="tr-TR" altLang="en-US" sz="2400" b="0">
              <a:latin typeface="Times New Roman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5FD302-F4C8-7743-9CEB-F8EF8EED1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03F7070-22F7-CD4C-AFA9-AD4622C51F5D}"/>
              </a:ext>
            </a:extLst>
          </p:cNvPr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39" name="Chevron 38">
              <a:extLst>
                <a:ext uri="{FF2B5EF4-FFF2-40B4-BE49-F238E27FC236}">
                  <a16:creationId xmlns:a16="http://schemas.microsoft.com/office/drawing/2014/main" id="{BDC4DB7A-CD2A-494A-AD13-350467C93D46}"/>
                </a:ext>
              </a:extLst>
            </p:cNvPr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Encoding</a:t>
              </a:r>
            </a:p>
          </p:txBody>
        </p:sp>
        <p:sp>
          <p:nvSpPr>
            <p:cNvPr id="40" name="Chevron 39">
              <a:extLst>
                <a:ext uri="{FF2B5EF4-FFF2-40B4-BE49-F238E27FC236}">
                  <a16:creationId xmlns:a16="http://schemas.microsoft.com/office/drawing/2014/main" id="{BA85AB8C-4BB3-3B47-9203-EF01E7A595C2}"/>
                </a:ext>
              </a:extLst>
            </p:cNvPr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Initialisation</a:t>
              </a:r>
            </a:p>
          </p:txBody>
        </p:sp>
        <p:sp>
          <p:nvSpPr>
            <p:cNvPr id="41" name="Chevron 40">
              <a:extLst>
                <a:ext uri="{FF2B5EF4-FFF2-40B4-BE49-F238E27FC236}">
                  <a16:creationId xmlns:a16="http://schemas.microsoft.com/office/drawing/2014/main" id="{46D9D7CA-B47B-ED4F-98F9-E885D51ADA14}"/>
                </a:ext>
              </a:extLst>
            </p:cNvPr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Selection</a:t>
              </a:r>
            </a:p>
          </p:txBody>
        </p:sp>
        <p:sp>
          <p:nvSpPr>
            <p:cNvPr id="42" name="Chevron 41">
              <a:extLst>
                <a:ext uri="{FF2B5EF4-FFF2-40B4-BE49-F238E27FC236}">
                  <a16:creationId xmlns:a16="http://schemas.microsoft.com/office/drawing/2014/main" id="{176F5CD0-556C-6440-9596-1F67217D8457}"/>
                </a:ext>
              </a:extLst>
            </p:cNvPr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Reproduction</a:t>
              </a:r>
            </a:p>
          </p:txBody>
        </p:sp>
        <p:sp>
          <p:nvSpPr>
            <p:cNvPr id="43" name="Chevron 42">
              <a:extLst>
                <a:ext uri="{FF2B5EF4-FFF2-40B4-BE49-F238E27FC236}">
                  <a16:creationId xmlns:a16="http://schemas.microsoft.com/office/drawing/2014/main" id="{16A733B5-593A-6342-AA55-0C5033C5F7CE}"/>
                </a:ext>
              </a:extLst>
            </p:cNvPr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Replacement</a:t>
              </a:r>
            </a:p>
          </p:txBody>
        </p:sp>
        <p:sp>
          <p:nvSpPr>
            <p:cNvPr id="44" name="Chevron 43">
              <a:extLst>
                <a:ext uri="{FF2B5EF4-FFF2-40B4-BE49-F238E27FC236}">
                  <a16:creationId xmlns:a16="http://schemas.microsoft.com/office/drawing/2014/main" id="{8A45966A-D4C5-494D-B698-EC2286FF138C}"/>
                </a:ext>
              </a:extLst>
            </p:cNvPr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Fitness function</a:t>
              </a:r>
            </a:p>
          </p:txBody>
        </p:sp>
        <p:sp>
          <p:nvSpPr>
            <p:cNvPr id="45" name="Chevron 44">
              <a:extLst>
                <a:ext uri="{FF2B5EF4-FFF2-40B4-BE49-F238E27FC236}">
                  <a16:creationId xmlns:a16="http://schemas.microsoft.com/office/drawing/2014/main" id="{E9D0E7BA-C282-E240-8E9A-FD666B013B0C}"/>
                </a:ext>
              </a:extLst>
            </p:cNvPr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Stopping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15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3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72" grpId="0" autoUpdateAnimBg="0"/>
      <p:bldP spid="53280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3707903" y="1052736"/>
            <a:ext cx="4990009" cy="5112568"/>
          </a:xfrm>
        </p:spPr>
        <p:txBody>
          <a:bodyPr/>
          <a:lstStyle/>
          <a:p>
            <a:r>
              <a:rPr lang="en-US" altLang="en-US" dirty="0"/>
              <a:t>Set </a:t>
            </a:r>
            <a:r>
              <a:rPr lang="en-US" altLang="en-US" i="1" dirty="0"/>
              <a:t>population size</a:t>
            </a:r>
            <a:r>
              <a:rPr lang="en-US" altLang="en-US" dirty="0"/>
              <a:t> = 4</a:t>
            </a:r>
          </a:p>
          <a:p>
            <a:r>
              <a:rPr lang="en-US" altLang="en-US" dirty="0"/>
              <a:t>Create 4 individuals with 5 genes on their chromosomes, where each allele at  a locus is determined randomly.</a:t>
            </a:r>
          </a:p>
          <a:p>
            <a:pPr>
              <a:buFont typeface="Wingdings" pitchFamily="2" charset="2"/>
              <a:buNone/>
            </a:pPr>
            <a:endParaRPr lang="tr-TR" alt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30FD-CDD7-43EA-9F60-D0A917385582}" type="slidenum">
              <a:rPr lang="tr-TR" altLang="en-US"/>
              <a:pPr/>
              <a:t>15</a:t>
            </a:fld>
            <a:endParaRPr lang="tr-TR" alt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II</a:t>
            </a:r>
            <a:endParaRPr lang="tr-TR" altLang="en-US"/>
          </a:p>
        </p:txBody>
      </p:sp>
      <p:grpSp>
        <p:nvGrpSpPr>
          <p:cNvPr id="57348" name="Group 4"/>
          <p:cNvGrpSpPr>
            <a:grpSpLocks/>
          </p:cNvGrpSpPr>
          <p:nvPr/>
        </p:nvGrpSpPr>
        <p:grpSpPr bwMode="auto">
          <a:xfrm>
            <a:off x="831850" y="1928813"/>
            <a:ext cx="2286000" cy="469900"/>
            <a:chOff x="144" y="912"/>
            <a:chExt cx="1440" cy="296"/>
          </a:xfrm>
        </p:grpSpPr>
        <p:sp>
          <p:nvSpPr>
            <p:cNvPr id="57349" name="Text Box 5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7350" name="Text Box 6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7351" name="Text Box 7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7352" name="Text Box 8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7353" name="Text Box 9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57354" name="Group 10"/>
          <p:cNvGrpSpPr>
            <a:grpSpLocks/>
          </p:cNvGrpSpPr>
          <p:nvPr/>
        </p:nvGrpSpPr>
        <p:grpSpPr bwMode="auto">
          <a:xfrm>
            <a:off x="831850" y="2614613"/>
            <a:ext cx="2286000" cy="469900"/>
            <a:chOff x="768" y="864"/>
            <a:chExt cx="1440" cy="296"/>
          </a:xfrm>
        </p:grpSpPr>
        <p:sp>
          <p:nvSpPr>
            <p:cNvPr id="57355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7356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7357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7358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7359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57360" name="Group 16"/>
          <p:cNvGrpSpPr>
            <a:grpSpLocks/>
          </p:cNvGrpSpPr>
          <p:nvPr/>
        </p:nvGrpSpPr>
        <p:grpSpPr bwMode="auto">
          <a:xfrm>
            <a:off x="831850" y="3300413"/>
            <a:ext cx="2286000" cy="469900"/>
            <a:chOff x="768" y="864"/>
            <a:chExt cx="1440" cy="296"/>
          </a:xfrm>
        </p:grpSpPr>
        <p:sp>
          <p:nvSpPr>
            <p:cNvPr id="57361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7362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7363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7364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7365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57366" name="Group 22"/>
          <p:cNvGrpSpPr>
            <a:grpSpLocks/>
          </p:cNvGrpSpPr>
          <p:nvPr/>
        </p:nvGrpSpPr>
        <p:grpSpPr bwMode="auto">
          <a:xfrm>
            <a:off x="831850" y="3986213"/>
            <a:ext cx="2286000" cy="469900"/>
            <a:chOff x="768" y="864"/>
            <a:chExt cx="1440" cy="296"/>
          </a:xfrm>
        </p:grpSpPr>
        <p:sp>
          <p:nvSpPr>
            <p:cNvPr id="57367" name="Text Box 2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7368" name="Text Box 2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7369" name="Text Box 2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7370" name="Text Box 2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7371" name="Text Box 2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57372" name="Group 28"/>
          <p:cNvGrpSpPr>
            <a:grpSpLocks/>
          </p:cNvGrpSpPr>
          <p:nvPr/>
        </p:nvGrpSpPr>
        <p:grpSpPr bwMode="auto">
          <a:xfrm>
            <a:off x="755650" y="1700213"/>
            <a:ext cx="2514600" cy="3586163"/>
            <a:chOff x="96" y="768"/>
            <a:chExt cx="1584" cy="2259"/>
          </a:xfrm>
        </p:grpSpPr>
        <p:sp>
          <p:nvSpPr>
            <p:cNvPr id="57373" name="Rectangle 29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7374" name="Text Box 30"/>
            <p:cNvSpPr txBox="1">
              <a:spLocks noChangeArrowheads="1"/>
            </p:cNvSpPr>
            <p:nvPr/>
          </p:nvSpPr>
          <p:spPr bwMode="auto">
            <a:xfrm>
              <a:off x="96" y="2736"/>
              <a:ext cx="158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accent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Initial Population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F14E5-47BB-8543-84B3-C8007D2C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645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7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7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1907703" y="1052736"/>
            <a:ext cx="6790209" cy="5112568"/>
          </a:xfrm>
        </p:spPr>
        <p:txBody>
          <a:bodyPr/>
          <a:lstStyle/>
          <a:p>
            <a:r>
              <a:rPr lang="en-US" altLang="en-US" b="1" dirty="0"/>
              <a:t>Fitness value</a:t>
            </a:r>
            <a:r>
              <a:rPr lang="en-US" altLang="en-US" dirty="0"/>
              <a:t> indicates </a:t>
            </a:r>
          </a:p>
          <a:p>
            <a:pPr lvl="1"/>
            <a:r>
              <a:rPr lang="en-US" altLang="en-US" dirty="0"/>
              <a:t>how fit the individual is to survive and reproduce under the current conditions</a:t>
            </a:r>
          </a:p>
          <a:p>
            <a:pPr lvl="1"/>
            <a:r>
              <a:rPr lang="en-US" altLang="en-US" dirty="0"/>
              <a:t>how much the current solution meets the requirements of the objective function</a:t>
            </a:r>
          </a:p>
          <a:p>
            <a:r>
              <a:rPr lang="en-US" altLang="en-US" b="1" dirty="0"/>
              <a:t>Fitness value</a:t>
            </a:r>
            <a:r>
              <a:rPr lang="en-US" altLang="en-US" dirty="0"/>
              <a:t> is obtained by applying the fitness function to the individual’s chromosome (candidate solution) – </a:t>
            </a:r>
            <a:r>
              <a:rPr lang="en-US" altLang="en-US" i="1" dirty="0"/>
              <a:t>genotype</a:t>
            </a:r>
            <a:r>
              <a:rPr lang="en-US" altLang="en-US" dirty="0"/>
              <a:t> to </a:t>
            </a:r>
            <a:r>
              <a:rPr lang="en-US" altLang="en-US" i="1" dirty="0"/>
              <a:t>phenotype</a:t>
            </a:r>
            <a:r>
              <a:rPr lang="en-US" altLang="en-US" dirty="0"/>
              <a:t> mapping</a:t>
            </a:r>
            <a:endParaRPr lang="tr-TR" alt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ED9E-09A7-4EB3-980E-4F1EF27DFC4D}" type="slidenum">
              <a:rPr lang="tr-TR" altLang="en-US"/>
              <a:pPr/>
              <a:t>16</a:t>
            </a:fld>
            <a:endParaRPr lang="tr-TR" altLang="en-US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Generic GA – Fitness Calculation</a:t>
            </a:r>
            <a:endParaRPr lang="tr-TR" alt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86EF0B-EBE6-BD45-AB2B-752BC106C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B5C9B3-49CB-E242-9D88-61DE75BBF333}"/>
              </a:ext>
            </a:extLst>
          </p:cNvPr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15" name="Chevron 14">
              <a:extLst>
                <a:ext uri="{FF2B5EF4-FFF2-40B4-BE49-F238E27FC236}">
                  <a16:creationId xmlns:a16="http://schemas.microsoft.com/office/drawing/2014/main" id="{B8E69561-2172-2149-AD29-48174482A354}"/>
                </a:ext>
              </a:extLst>
            </p:cNvPr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Encoding</a:t>
              </a:r>
            </a:p>
          </p:txBody>
        </p:sp>
        <p:sp>
          <p:nvSpPr>
            <p:cNvPr id="16" name="Chevron 15">
              <a:extLst>
                <a:ext uri="{FF2B5EF4-FFF2-40B4-BE49-F238E27FC236}">
                  <a16:creationId xmlns:a16="http://schemas.microsoft.com/office/drawing/2014/main" id="{D513EF0A-40A3-5045-9AD8-87FC73054D28}"/>
                </a:ext>
              </a:extLst>
            </p:cNvPr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Initialisation</a:t>
              </a:r>
            </a:p>
          </p:txBody>
        </p:sp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67EA7C3B-63FC-7445-A42A-3000EC21D986}"/>
                </a:ext>
              </a:extLst>
            </p:cNvPr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Selection</a:t>
              </a:r>
            </a:p>
          </p:txBody>
        </p:sp>
        <p:sp>
          <p:nvSpPr>
            <p:cNvPr id="18" name="Chevron 17">
              <a:extLst>
                <a:ext uri="{FF2B5EF4-FFF2-40B4-BE49-F238E27FC236}">
                  <a16:creationId xmlns:a16="http://schemas.microsoft.com/office/drawing/2014/main" id="{9E0BB4CD-4EDC-1E43-88B6-703901217416}"/>
                </a:ext>
              </a:extLst>
            </p:cNvPr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Reproduction</a:t>
              </a:r>
            </a:p>
          </p:txBody>
        </p:sp>
        <p:sp>
          <p:nvSpPr>
            <p:cNvPr id="19" name="Chevron 18">
              <a:extLst>
                <a:ext uri="{FF2B5EF4-FFF2-40B4-BE49-F238E27FC236}">
                  <a16:creationId xmlns:a16="http://schemas.microsoft.com/office/drawing/2014/main" id="{F565441C-9CB7-FB48-B564-856D2773F6B9}"/>
                </a:ext>
              </a:extLst>
            </p:cNvPr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Replacement</a:t>
              </a:r>
            </a:p>
          </p:txBody>
        </p:sp>
        <p:sp>
          <p:nvSpPr>
            <p:cNvPr id="20" name="Chevron 19">
              <a:extLst>
                <a:ext uri="{FF2B5EF4-FFF2-40B4-BE49-F238E27FC236}">
                  <a16:creationId xmlns:a16="http://schemas.microsoft.com/office/drawing/2014/main" id="{D2ADF878-3114-274B-A3E7-2F59BA6A57D5}"/>
                </a:ext>
              </a:extLst>
            </p:cNvPr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Fitness function</a:t>
              </a:r>
            </a:p>
          </p:txBody>
        </p:sp>
        <p:sp>
          <p:nvSpPr>
            <p:cNvPr id="21" name="Chevron 20">
              <a:extLst>
                <a:ext uri="{FF2B5EF4-FFF2-40B4-BE49-F238E27FC236}">
                  <a16:creationId xmlns:a16="http://schemas.microsoft.com/office/drawing/2014/main" id="{053C292E-FDE6-DD47-BA0D-785240974253}"/>
                </a:ext>
              </a:extLst>
            </p:cNvPr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Stopping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9473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3851920" y="1052736"/>
            <a:ext cx="4845992" cy="5112568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Fitness function = the number of genes that are 1s</a:t>
            </a:r>
          </a:p>
          <a:p>
            <a:pPr>
              <a:buFont typeface="Wingdings" pitchFamily="2" charset="2"/>
              <a:buNone/>
            </a:pPr>
            <a:endParaRPr lang="en-US" altLang="en-US" dirty="0">
              <a:solidFill>
                <a:schemeClr val="folHlink"/>
              </a:solidFill>
            </a:endParaRPr>
          </a:p>
          <a:p>
            <a:r>
              <a:rPr lang="en-US" altLang="en-US" dirty="0"/>
              <a:t>Fitness function = convert the binary number into decimal</a:t>
            </a:r>
            <a:endParaRPr lang="tr-TR" altLang="en-US" dirty="0"/>
          </a:p>
        </p:txBody>
      </p:sp>
      <p:sp>
        <p:nvSpPr>
          <p:cNvPr id="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CCC9D-BBD2-44A8-A6D6-6A308B137337}" type="slidenum">
              <a:rPr lang="tr-TR" altLang="en-US"/>
              <a:pPr/>
              <a:t>17</a:t>
            </a:fld>
            <a:endParaRPr lang="tr-TR" altLang="en-US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III</a:t>
            </a:r>
            <a:endParaRPr lang="tr-TR" altLang="en-US"/>
          </a:p>
        </p:txBody>
      </p:sp>
      <p:grpSp>
        <p:nvGrpSpPr>
          <p:cNvPr id="58372" name="Group 4"/>
          <p:cNvGrpSpPr>
            <a:grpSpLocks/>
          </p:cNvGrpSpPr>
          <p:nvPr/>
        </p:nvGrpSpPr>
        <p:grpSpPr bwMode="auto">
          <a:xfrm>
            <a:off x="831850" y="1928813"/>
            <a:ext cx="2286000" cy="469900"/>
            <a:chOff x="144" y="912"/>
            <a:chExt cx="1440" cy="296"/>
          </a:xfrm>
        </p:grpSpPr>
        <p:sp>
          <p:nvSpPr>
            <p:cNvPr id="58373" name="Text Box 5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8374" name="Text Box 6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8375" name="Text Box 7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8376" name="Text Box 8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8377" name="Text Box 9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58378" name="Group 10"/>
          <p:cNvGrpSpPr>
            <a:grpSpLocks/>
          </p:cNvGrpSpPr>
          <p:nvPr/>
        </p:nvGrpSpPr>
        <p:grpSpPr bwMode="auto">
          <a:xfrm>
            <a:off x="831850" y="2614613"/>
            <a:ext cx="2286000" cy="469900"/>
            <a:chOff x="768" y="864"/>
            <a:chExt cx="1440" cy="296"/>
          </a:xfrm>
        </p:grpSpPr>
        <p:sp>
          <p:nvSpPr>
            <p:cNvPr id="58379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8380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8381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8382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8383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58384" name="Group 16"/>
          <p:cNvGrpSpPr>
            <a:grpSpLocks/>
          </p:cNvGrpSpPr>
          <p:nvPr/>
        </p:nvGrpSpPr>
        <p:grpSpPr bwMode="auto">
          <a:xfrm>
            <a:off x="831850" y="3300413"/>
            <a:ext cx="2286000" cy="469900"/>
            <a:chOff x="768" y="864"/>
            <a:chExt cx="1440" cy="296"/>
          </a:xfrm>
        </p:grpSpPr>
        <p:sp>
          <p:nvSpPr>
            <p:cNvPr id="58385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8386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8387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8388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8389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58390" name="Group 22"/>
          <p:cNvGrpSpPr>
            <a:grpSpLocks/>
          </p:cNvGrpSpPr>
          <p:nvPr/>
        </p:nvGrpSpPr>
        <p:grpSpPr bwMode="auto">
          <a:xfrm>
            <a:off x="831850" y="3986213"/>
            <a:ext cx="2286000" cy="469900"/>
            <a:chOff x="768" y="864"/>
            <a:chExt cx="1440" cy="296"/>
          </a:xfrm>
        </p:grpSpPr>
        <p:sp>
          <p:nvSpPr>
            <p:cNvPr id="58391" name="Text Box 2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8392" name="Text Box 2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8393" name="Text Box 2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8394" name="Text Box 2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58395" name="Text Box 2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58396" name="Group 28"/>
          <p:cNvGrpSpPr>
            <a:grpSpLocks/>
          </p:cNvGrpSpPr>
          <p:nvPr/>
        </p:nvGrpSpPr>
        <p:grpSpPr bwMode="auto">
          <a:xfrm>
            <a:off x="755650" y="1700213"/>
            <a:ext cx="2514600" cy="3946525"/>
            <a:chOff x="96" y="768"/>
            <a:chExt cx="1584" cy="2486"/>
          </a:xfrm>
        </p:grpSpPr>
        <p:sp>
          <p:nvSpPr>
            <p:cNvPr id="58397" name="Rectangle 29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8398" name="Text Box 30"/>
            <p:cNvSpPr txBox="1">
              <a:spLocks noChangeArrowheads="1"/>
            </p:cNvSpPr>
            <p:nvPr/>
          </p:nvSpPr>
          <p:spPr bwMode="auto">
            <a:xfrm>
              <a:off x="528" y="2736"/>
              <a:ext cx="115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accent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Initial Population</a:t>
              </a:r>
            </a:p>
          </p:txBody>
        </p:sp>
      </p:grpSp>
      <p:grpSp>
        <p:nvGrpSpPr>
          <p:cNvPr id="58399" name="Group 31"/>
          <p:cNvGrpSpPr>
            <a:grpSpLocks/>
          </p:cNvGrpSpPr>
          <p:nvPr/>
        </p:nvGrpSpPr>
        <p:grpSpPr bwMode="auto">
          <a:xfrm>
            <a:off x="3276600" y="1916113"/>
            <a:ext cx="838200" cy="2514600"/>
            <a:chOff x="1680" y="912"/>
            <a:chExt cx="528" cy="1584"/>
          </a:xfrm>
        </p:grpSpPr>
        <p:sp>
          <p:nvSpPr>
            <p:cNvPr id="58400" name="Text Box 32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58401" name="Text Box 33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58402" name="Text Box 34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58403" name="Text Box 35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21</a:t>
              </a:r>
            </a:p>
          </p:txBody>
        </p:sp>
      </p:grpSp>
      <p:grpSp>
        <p:nvGrpSpPr>
          <p:cNvPr id="38" name="Group 31"/>
          <p:cNvGrpSpPr>
            <a:grpSpLocks/>
          </p:cNvGrpSpPr>
          <p:nvPr/>
        </p:nvGrpSpPr>
        <p:grpSpPr bwMode="auto">
          <a:xfrm>
            <a:off x="421432" y="1922512"/>
            <a:ext cx="838200" cy="2514600"/>
            <a:chOff x="1680" y="912"/>
            <a:chExt cx="528" cy="1584"/>
          </a:xfrm>
        </p:grpSpPr>
        <p:sp>
          <p:nvSpPr>
            <p:cNvPr id="39" name="Text Box 32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solidFill>
                    <a:srgbClr val="0432FF"/>
                  </a:solidFill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40" name="Text Box 33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solidFill>
                    <a:srgbClr val="0432FF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1" name="Text Box 34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solidFill>
                    <a:srgbClr val="0432FF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42" name="Text Box 35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solidFill>
                    <a:srgbClr val="0432FF"/>
                  </a:solidFill>
                  <a:latin typeface="Times New Roman" pitchFamily="18" charset="0"/>
                </a:rPr>
                <a:t>3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BE3D67-2687-074E-A868-26AB7E30D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</p:spTree>
    <p:extLst>
      <p:ext uri="{BB962C8B-B14F-4D97-AF65-F5344CB8AC3E}">
        <p14:creationId xmlns:p14="http://schemas.microsoft.com/office/powerpoint/2010/main" val="74814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8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8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1681" y="1052736"/>
            <a:ext cx="7006232" cy="5112568"/>
          </a:xfrm>
        </p:spPr>
        <p:txBody>
          <a:bodyPr/>
          <a:lstStyle/>
          <a:p>
            <a:r>
              <a:rPr lang="en-GB" sz="2000" dirty="0"/>
              <a:t>Selection strategy decides which individuals have chance to reproduce. Common methods include </a:t>
            </a:r>
            <a:r>
              <a:rPr lang="en-AU" altLang="en-US" sz="2000" i="1" dirty="0">
                <a:sym typeface="Symbol" pitchFamily="18" charset="2"/>
              </a:rPr>
              <a:t>roulette wheel selection, tournament selection, </a:t>
            </a:r>
            <a:r>
              <a:rPr lang="en-GB" altLang="en-US" sz="2000" dirty="0">
                <a:sym typeface="Symbol" pitchFamily="18" charset="2"/>
              </a:rPr>
              <a:t>r</a:t>
            </a:r>
            <a:r>
              <a:rPr lang="en-GB" sz="2000" dirty="0"/>
              <a:t>ank selection, truncation selection, Boltzmann selection, etc.</a:t>
            </a:r>
          </a:p>
          <a:p>
            <a:r>
              <a:rPr lang="en-GB" sz="2000" dirty="0"/>
              <a:t>Tournament selection method involves running a number of "tournaments" among  randomly chosen individuals (of </a:t>
            </a:r>
            <a:r>
              <a:rPr lang="en-GB" sz="2000" dirty="0" err="1"/>
              <a:t>tourm</a:t>
            </a:r>
            <a:r>
              <a:rPr lang="en-GB" sz="2000" dirty="0"/>
              <a:t>. size) selecting the one with best fitness at the end</a:t>
            </a:r>
          </a:p>
          <a:p>
            <a:pPr lvl="1"/>
            <a:r>
              <a:rPr lang="en-GB" sz="2000" dirty="0"/>
              <a:t>This process is repeated for selecting each parent to be recombined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550B-508B-4D61-A817-90B00A29C4EF}" type="slidenum">
              <a:rPr lang="tr-TR" altLang="en-US" smtClean="0"/>
              <a:pPr/>
              <a:t>18</a:t>
            </a:fld>
            <a:endParaRPr lang="tr-T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Selection: Tournament Selection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AC4CE-910D-A44E-9B10-ACD8534F2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F37BFA-E499-4A4F-B301-72EB018386DC}"/>
              </a:ext>
            </a:extLst>
          </p:cNvPr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9EA1EEE9-769C-CC4E-B6AC-28B1C95C69CF}"/>
                </a:ext>
              </a:extLst>
            </p:cNvPr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Encoding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27F68434-F30D-A645-B62E-71107594B908}"/>
                </a:ext>
              </a:extLst>
            </p:cNvPr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Initialisation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3DCB808E-C869-334E-B962-0702B7BD7099}"/>
                </a:ext>
              </a:extLst>
            </p:cNvPr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Selection</a:t>
              </a: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C778B796-2451-7844-962A-41E6865C9304}"/>
                </a:ext>
              </a:extLst>
            </p:cNvPr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Reproduction</a:t>
              </a:r>
            </a:p>
          </p:txBody>
        </p:sp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C0B3C357-CE1F-6E49-B0A2-D3FC2B9D0C2E}"/>
                </a:ext>
              </a:extLst>
            </p:cNvPr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Replacement</a:t>
              </a: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FCC72E44-56A8-7342-92F4-BE161C0D467B}"/>
                </a:ext>
              </a:extLst>
            </p:cNvPr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Fitness function</a:t>
              </a: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7CC453CD-41E7-6F4F-B4DB-4A52C5777830}"/>
                </a:ext>
              </a:extLst>
            </p:cNvPr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Stopping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8100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9991" y="1052736"/>
            <a:ext cx="4197921" cy="5112568"/>
          </a:xfrm>
        </p:spPr>
        <p:txBody>
          <a:bodyPr/>
          <a:lstStyle/>
          <a:p>
            <a:r>
              <a:rPr lang="en-GB" sz="2400" dirty="0"/>
              <a:t>Assume the method chooses randomly chosen individual#1, #2 and #3 at random, then individual#1 with the fitness of 13 is returned as the first parent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550B-508B-4D61-A817-90B00A29C4EF}" type="slidenum">
              <a:rPr lang="tr-TR" altLang="en-US" smtClean="0"/>
              <a:pPr/>
              <a:t>19</a:t>
            </a:fld>
            <a:endParaRPr lang="tr-T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Example – </a:t>
            </a:r>
            <a:r>
              <a:rPr lang="en-GB" dirty="0" err="1"/>
              <a:t>tourm</a:t>
            </a:r>
            <a:r>
              <a:rPr lang="en-GB" dirty="0"/>
              <a:t>. size = 3, first parent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831850" y="1928813"/>
            <a:ext cx="2286000" cy="469900"/>
            <a:chOff x="144" y="912"/>
            <a:chExt cx="1440" cy="296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831850" y="2614613"/>
            <a:ext cx="2286000" cy="469900"/>
            <a:chOff x="768" y="864"/>
            <a:chExt cx="1440" cy="296"/>
          </a:xfrm>
        </p:grpSpPr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831850" y="3300413"/>
            <a:ext cx="2286000" cy="469900"/>
            <a:chOff x="768" y="864"/>
            <a:chExt cx="1440" cy="296"/>
          </a:xfrm>
        </p:grpSpPr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831850" y="3986213"/>
            <a:ext cx="2286000" cy="469900"/>
            <a:chOff x="768" y="864"/>
            <a:chExt cx="1440" cy="296"/>
          </a:xfrm>
        </p:grpSpPr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755650" y="1700213"/>
            <a:ext cx="2514600" cy="3946525"/>
            <a:chOff x="96" y="768"/>
            <a:chExt cx="1584" cy="2486"/>
          </a:xfrm>
        </p:grpSpPr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528" y="2736"/>
              <a:ext cx="115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accent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en-US" altLang="en-US" sz="2400" b="0">
                <a:latin typeface="Times New Roman" pitchFamily="18" charset="0"/>
              </a:endParaRPr>
            </a:p>
            <a:p>
              <a:r>
                <a:rPr lang="en-US" altLang="en-US" sz="2400" b="0">
                  <a:latin typeface="Times New Roman" pitchFamily="18" charset="0"/>
                </a:rPr>
                <a:t>Population</a:t>
              </a:r>
              <a:endParaRPr lang="en-US" altLang="en-US" u="sng">
                <a:solidFill>
                  <a:srgbClr val="FFCCFF"/>
                </a:solidFill>
              </a:endParaRPr>
            </a:p>
          </p:txBody>
        </p:sp>
      </p:grpSp>
      <p:grpSp>
        <p:nvGrpSpPr>
          <p:cNvPr id="32" name="Group 31"/>
          <p:cNvGrpSpPr>
            <a:grpSpLocks/>
          </p:cNvGrpSpPr>
          <p:nvPr/>
        </p:nvGrpSpPr>
        <p:grpSpPr bwMode="auto">
          <a:xfrm>
            <a:off x="3276600" y="1916113"/>
            <a:ext cx="838200" cy="2514600"/>
            <a:chOff x="1680" y="912"/>
            <a:chExt cx="528" cy="1584"/>
          </a:xfrm>
        </p:grpSpPr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34" name="Text Box 33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  2</a:t>
              </a:r>
            </a:p>
          </p:txBody>
        </p:sp>
        <p:sp>
          <p:nvSpPr>
            <p:cNvPr id="35" name="Text Box 34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  9</a:t>
              </a: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21</a:t>
              </a:r>
            </a:p>
          </p:txBody>
        </p:sp>
      </p:grpSp>
      <p:sp>
        <p:nvSpPr>
          <p:cNvPr id="38" name="Left Arrow 37"/>
          <p:cNvSpPr/>
          <p:nvPr/>
        </p:nvSpPr>
        <p:spPr bwMode="auto">
          <a:xfrm>
            <a:off x="3851920" y="2780928"/>
            <a:ext cx="360040" cy="216024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Left Arrow 38"/>
          <p:cNvSpPr/>
          <p:nvPr/>
        </p:nvSpPr>
        <p:spPr bwMode="auto">
          <a:xfrm>
            <a:off x="3851920" y="2060848"/>
            <a:ext cx="360040" cy="216024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Left Arrow 39"/>
          <p:cNvSpPr/>
          <p:nvPr/>
        </p:nvSpPr>
        <p:spPr bwMode="auto">
          <a:xfrm>
            <a:off x="3851920" y="3356992"/>
            <a:ext cx="360040" cy="216024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Left Arrow 41"/>
          <p:cNvSpPr/>
          <p:nvPr/>
        </p:nvSpPr>
        <p:spPr bwMode="auto">
          <a:xfrm>
            <a:off x="3845570" y="2060848"/>
            <a:ext cx="360040" cy="216024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E126D06A-2AC7-E147-B677-3C310ECD2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592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8" grpId="0" animBg="1"/>
      <p:bldP spid="39" grpId="0" animBg="1"/>
      <p:bldP spid="40" grpId="0" animBg="1"/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469C7E-5A6C-6446-A917-2C481DEB8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66E6A-2AE1-7E46-A5B2-D327F057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21F1A68-E747-5844-B732-D4D4B2C5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Previous lecture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757DC4-C223-2C49-8BFB-44E93CDA9F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23528" y="1268760"/>
            <a:ext cx="4464496" cy="4814540"/>
          </a:xfrm>
        </p:spPr>
        <p:txBody>
          <a:bodyPr/>
          <a:lstStyle/>
          <a:p>
            <a:r>
              <a:rPr lang="en-CN" sz="2000" dirty="0"/>
              <a:t>Constructive</a:t>
            </a:r>
          </a:p>
          <a:p>
            <a:pPr lvl="1"/>
            <a:r>
              <a:rPr lang="en-CN" sz="2000" dirty="0"/>
              <a:t>Greedy Heuristics</a:t>
            </a:r>
          </a:p>
          <a:p>
            <a:pPr lvl="1"/>
            <a:r>
              <a:rPr lang="en-CN" sz="2000" dirty="0"/>
              <a:t>NN, FF, BF, SDF</a:t>
            </a:r>
          </a:p>
          <a:p>
            <a:r>
              <a:rPr lang="en-CN" sz="2000" dirty="0"/>
              <a:t> Iterative </a:t>
            </a:r>
          </a:p>
          <a:p>
            <a:pPr lvl="1"/>
            <a:r>
              <a:rPr lang="en-CN" sz="2000" dirty="0"/>
              <a:t>Simplex </a:t>
            </a:r>
          </a:p>
          <a:p>
            <a:pPr lvl="1"/>
            <a:r>
              <a:rPr lang="en-CN" sz="2000" dirty="0"/>
              <a:t>Simple Local Search</a:t>
            </a:r>
          </a:p>
          <a:p>
            <a:pPr lvl="1"/>
            <a:r>
              <a:rPr lang="en-CN" sz="2000" dirty="0"/>
              <a:t>Simulated Annealing</a:t>
            </a:r>
          </a:p>
          <a:p>
            <a:pPr lvl="1"/>
            <a:r>
              <a:rPr lang="en-CN" sz="2000" dirty="0"/>
              <a:t>Tabu Search</a:t>
            </a:r>
          </a:p>
          <a:p>
            <a:pPr lvl="1"/>
            <a:r>
              <a:rPr lang="en-CN" sz="2000" dirty="0"/>
              <a:t>VNS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2AB18B-82D4-C347-B1C5-C5BA20FA1926}"/>
              </a:ext>
            </a:extLst>
          </p:cNvPr>
          <p:cNvGrpSpPr/>
          <p:nvPr/>
        </p:nvGrpSpPr>
        <p:grpSpPr>
          <a:xfrm>
            <a:off x="4788024" y="1052736"/>
            <a:ext cx="4032449" cy="2304256"/>
            <a:chOff x="2890861" y="2915652"/>
            <a:chExt cx="5065516" cy="288961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52121EB-2CC0-3A4C-B2FD-233CDCBF7FCC}"/>
                </a:ext>
              </a:extLst>
            </p:cNvPr>
            <p:cNvGrpSpPr/>
            <p:nvPr/>
          </p:nvGrpSpPr>
          <p:grpSpPr>
            <a:xfrm>
              <a:off x="2890861" y="3068960"/>
              <a:ext cx="4777483" cy="2736304"/>
              <a:chOff x="2123728" y="4221088"/>
              <a:chExt cx="4572000" cy="2064645"/>
            </a:xfrm>
          </p:grpSpPr>
          <p:pic>
            <p:nvPicPr>
              <p:cNvPr id="17" name="Picture 2">
                <a:extLst>
                  <a:ext uri="{FF2B5EF4-FFF2-40B4-BE49-F238E27FC236}">
                    <a16:creationId xmlns:a16="http://schemas.microsoft.com/office/drawing/2014/main" id="{074E14F5-B0D1-E246-97BC-7F956561E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123728" y="4221088"/>
                <a:ext cx="4572000" cy="20646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AE37CA4-9D1E-0B48-81AE-A16CB764C202}"/>
                  </a:ext>
                </a:extLst>
              </p:cNvPr>
              <p:cNvSpPr/>
              <p:nvPr/>
            </p:nvSpPr>
            <p:spPr>
              <a:xfrm>
                <a:off x="3112790" y="5157192"/>
                <a:ext cx="174898" cy="590550"/>
              </a:xfrm>
              <a:custGeom>
                <a:avLst/>
                <a:gdLst>
                  <a:gd name="connsiteX0" fmla="*/ 0 w 204788"/>
                  <a:gd name="connsiteY0" fmla="*/ 304800 h 590550"/>
                  <a:gd name="connsiteX1" fmla="*/ 171450 w 204788"/>
                  <a:gd name="connsiteY1" fmla="*/ 47625 h 590550"/>
                  <a:gd name="connsiteX2" fmla="*/ 200025 w 204788"/>
                  <a:gd name="connsiteY2" fmla="*/ 590550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4788" h="590550">
                    <a:moveTo>
                      <a:pt x="0" y="304800"/>
                    </a:moveTo>
                    <a:cubicBezTo>
                      <a:pt x="69056" y="152400"/>
                      <a:pt x="138113" y="0"/>
                      <a:pt x="171450" y="47625"/>
                    </a:cubicBezTo>
                    <a:cubicBezTo>
                      <a:pt x="204788" y="95250"/>
                      <a:pt x="202406" y="342900"/>
                      <a:pt x="200025" y="590550"/>
                    </a:cubicBezTo>
                  </a:path>
                </a:pathLst>
              </a:custGeom>
              <a:ln w="19050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D8551D38-70FE-194F-8515-8DABC13945E9}"/>
                  </a:ext>
                </a:extLst>
              </p:cNvPr>
              <p:cNvSpPr/>
              <p:nvPr/>
            </p:nvSpPr>
            <p:spPr>
              <a:xfrm>
                <a:off x="3286125" y="5543550"/>
                <a:ext cx="161925" cy="447675"/>
              </a:xfrm>
              <a:custGeom>
                <a:avLst/>
                <a:gdLst>
                  <a:gd name="connsiteX0" fmla="*/ 0 w 161925"/>
                  <a:gd name="connsiteY0" fmla="*/ 104775 h 447675"/>
                  <a:gd name="connsiteX1" fmla="*/ 142875 w 161925"/>
                  <a:gd name="connsiteY1" fmla="*/ 57150 h 447675"/>
                  <a:gd name="connsiteX2" fmla="*/ 114300 w 161925"/>
                  <a:gd name="connsiteY2" fmla="*/ 447675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925" h="447675">
                    <a:moveTo>
                      <a:pt x="0" y="104775"/>
                    </a:moveTo>
                    <a:cubicBezTo>
                      <a:pt x="61912" y="52387"/>
                      <a:pt x="123825" y="0"/>
                      <a:pt x="142875" y="57150"/>
                    </a:cubicBezTo>
                    <a:cubicBezTo>
                      <a:pt x="161925" y="114300"/>
                      <a:pt x="138112" y="280987"/>
                      <a:pt x="114300" y="447675"/>
                    </a:cubicBezTo>
                  </a:path>
                </a:pathLst>
              </a:custGeom>
              <a:ln w="19050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8BF993A-EF5E-EA44-9D47-802F2E1640EA}"/>
                  </a:ext>
                </a:extLst>
              </p:cNvPr>
              <p:cNvSpPr/>
              <p:nvPr/>
            </p:nvSpPr>
            <p:spPr>
              <a:xfrm>
                <a:off x="3019425" y="4832350"/>
                <a:ext cx="2714625" cy="711200"/>
              </a:xfrm>
              <a:custGeom>
                <a:avLst/>
                <a:gdLst>
                  <a:gd name="connsiteX0" fmla="*/ 0 w 2714625"/>
                  <a:gd name="connsiteY0" fmla="*/ 558800 h 711200"/>
                  <a:gd name="connsiteX1" fmla="*/ 1457325 w 2714625"/>
                  <a:gd name="connsiteY1" fmla="*/ 25400 h 711200"/>
                  <a:gd name="connsiteX2" fmla="*/ 2714625 w 2714625"/>
                  <a:gd name="connsiteY2" fmla="*/ 7112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14625" h="711200">
                    <a:moveTo>
                      <a:pt x="0" y="558800"/>
                    </a:moveTo>
                    <a:cubicBezTo>
                      <a:pt x="502444" y="279400"/>
                      <a:pt x="1004888" y="0"/>
                      <a:pt x="1457325" y="25400"/>
                    </a:cubicBezTo>
                    <a:cubicBezTo>
                      <a:pt x="1909763" y="50800"/>
                      <a:pt x="2312194" y="381000"/>
                      <a:pt x="2714625" y="711200"/>
                    </a:cubicBezTo>
                  </a:path>
                </a:pathLst>
              </a:custGeom>
              <a:ln w="19050">
                <a:solidFill>
                  <a:srgbClr val="FF0000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C540FF1-2023-5045-8043-B7A27F868A71}"/>
                  </a:ext>
                </a:extLst>
              </p:cNvPr>
              <p:cNvSpPr/>
              <p:nvPr/>
            </p:nvSpPr>
            <p:spPr>
              <a:xfrm>
                <a:off x="3021732" y="4783435"/>
                <a:ext cx="1193204" cy="578641"/>
              </a:xfrm>
              <a:custGeom>
                <a:avLst/>
                <a:gdLst>
                  <a:gd name="connsiteX0" fmla="*/ 0 w 2714625"/>
                  <a:gd name="connsiteY0" fmla="*/ 558800 h 711200"/>
                  <a:gd name="connsiteX1" fmla="*/ 1457325 w 2714625"/>
                  <a:gd name="connsiteY1" fmla="*/ 25400 h 711200"/>
                  <a:gd name="connsiteX2" fmla="*/ 2714625 w 2714625"/>
                  <a:gd name="connsiteY2" fmla="*/ 7112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14625" h="711200">
                    <a:moveTo>
                      <a:pt x="0" y="558800"/>
                    </a:moveTo>
                    <a:cubicBezTo>
                      <a:pt x="502444" y="279400"/>
                      <a:pt x="1004888" y="0"/>
                      <a:pt x="1457325" y="25400"/>
                    </a:cubicBezTo>
                    <a:cubicBezTo>
                      <a:pt x="1909763" y="50800"/>
                      <a:pt x="2312194" y="381000"/>
                      <a:pt x="2714625" y="711200"/>
                    </a:cubicBezTo>
                  </a:path>
                </a:pathLst>
              </a:custGeom>
              <a:ln w="19050">
                <a:solidFill>
                  <a:srgbClr val="FF0000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005CB6C-7748-AC47-A806-EE1705C9DB55}"/>
                </a:ext>
              </a:extLst>
            </p:cNvPr>
            <p:cNvSpPr/>
            <p:nvPr/>
          </p:nvSpPr>
          <p:spPr>
            <a:xfrm>
              <a:off x="5310909" y="4797152"/>
              <a:ext cx="341211" cy="365828"/>
            </a:xfrm>
            <a:custGeom>
              <a:avLst/>
              <a:gdLst>
                <a:gd name="connsiteX0" fmla="*/ 0 w 393486"/>
                <a:gd name="connsiteY0" fmla="*/ 334818 h 420549"/>
                <a:gd name="connsiteX1" fmla="*/ 277091 w 393486"/>
                <a:gd name="connsiteY1" fmla="*/ 415636 h 420549"/>
                <a:gd name="connsiteX2" fmla="*/ 392546 w 393486"/>
                <a:gd name="connsiteY2" fmla="*/ 207818 h 420549"/>
                <a:gd name="connsiteX3" fmla="*/ 334818 w 393486"/>
                <a:gd name="connsiteY3" fmla="*/ 0 h 420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486" h="420549">
                  <a:moveTo>
                    <a:pt x="0" y="334818"/>
                  </a:moveTo>
                  <a:cubicBezTo>
                    <a:pt x="105833" y="385810"/>
                    <a:pt x="211667" y="436803"/>
                    <a:pt x="277091" y="415636"/>
                  </a:cubicBezTo>
                  <a:cubicBezTo>
                    <a:pt x="342515" y="394469"/>
                    <a:pt x="382925" y="277090"/>
                    <a:pt x="392546" y="207818"/>
                  </a:cubicBezTo>
                  <a:cubicBezTo>
                    <a:pt x="402167" y="138546"/>
                    <a:pt x="334818" y="0"/>
                    <a:pt x="334818" y="0"/>
                  </a:cubicBezTo>
                </a:path>
              </a:pathLst>
            </a:custGeom>
            <a:ln>
              <a:solidFill>
                <a:srgbClr val="000090"/>
              </a:solidFill>
              <a:prstDash val="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A3E11C7-D7F0-0D45-84AF-5621F144E2B3}"/>
                </a:ext>
              </a:extLst>
            </p:cNvPr>
            <p:cNvSpPr/>
            <p:nvPr/>
          </p:nvSpPr>
          <p:spPr>
            <a:xfrm rot="11353402">
              <a:off x="5319192" y="4750125"/>
              <a:ext cx="341211" cy="365828"/>
            </a:xfrm>
            <a:custGeom>
              <a:avLst/>
              <a:gdLst>
                <a:gd name="connsiteX0" fmla="*/ 0 w 393486"/>
                <a:gd name="connsiteY0" fmla="*/ 334818 h 420549"/>
                <a:gd name="connsiteX1" fmla="*/ 277091 w 393486"/>
                <a:gd name="connsiteY1" fmla="*/ 415636 h 420549"/>
                <a:gd name="connsiteX2" fmla="*/ 392546 w 393486"/>
                <a:gd name="connsiteY2" fmla="*/ 207818 h 420549"/>
                <a:gd name="connsiteX3" fmla="*/ 334818 w 393486"/>
                <a:gd name="connsiteY3" fmla="*/ 0 h 420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486" h="420549">
                  <a:moveTo>
                    <a:pt x="0" y="334818"/>
                  </a:moveTo>
                  <a:cubicBezTo>
                    <a:pt x="105833" y="385810"/>
                    <a:pt x="211667" y="436803"/>
                    <a:pt x="277091" y="415636"/>
                  </a:cubicBezTo>
                  <a:cubicBezTo>
                    <a:pt x="342515" y="394469"/>
                    <a:pt x="382925" y="277090"/>
                    <a:pt x="392546" y="207818"/>
                  </a:cubicBezTo>
                  <a:cubicBezTo>
                    <a:pt x="402167" y="138546"/>
                    <a:pt x="334818" y="0"/>
                    <a:pt x="334818" y="0"/>
                  </a:cubicBezTo>
                </a:path>
              </a:pathLst>
            </a:custGeom>
            <a:ln>
              <a:solidFill>
                <a:srgbClr val="000090"/>
              </a:solidFill>
              <a:prstDash val="solid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F9CE0E-92E8-C648-9E32-52E5FC78178D}"/>
                </a:ext>
              </a:extLst>
            </p:cNvPr>
            <p:cNvSpPr/>
            <p:nvPr/>
          </p:nvSpPr>
          <p:spPr>
            <a:xfrm rot="6846873">
              <a:off x="4889850" y="4536456"/>
              <a:ext cx="444417" cy="593398"/>
            </a:xfrm>
            <a:custGeom>
              <a:avLst/>
              <a:gdLst>
                <a:gd name="connsiteX0" fmla="*/ 0 w 393486"/>
                <a:gd name="connsiteY0" fmla="*/ 334818 h 420549"/>
                <a:gd name="connsiteX1" fmla="*/ 277091 w 393486"/>
                <a:gd name="connsiteY1" fmla="*/ 415636 h 420549"/>
                <a:gd name="connsiteX2" fmla="*/ 392546 w 393486"/>
                <a:gd name="connsiteY2" fmla="*/ 207818 h 420549"/>
                <a:gd name="connsiteX3" fmla="*/ 334818 w 393486"/>
                <a:gd name="connsiteY3" fmla="*/ 0 h 420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486" h="420549">
                  <a:moveTo>
                    <a:pt x="0" y="334818"/>
                  </a:moveTo>
                  <a:cubicBezTo>
                    <a:pt x="105833" y="385810"/>
                    <a:pt x="211667" y="436803"/>
                    <a:pt x="277091" y="415636"/>
                  </a:cubicBezTo>
                  <a:cubicBezTo>
                    <a:pt x="342515" y="394469"/>
                    <a:pt x="382925" y="277090"/>
                    <a:pt x="392546" y="207818"/>
                  </a:cubicBezTo>
                  <a:cubicBezTo>
                    <a:pt x="402167" y="138546"/>
                    <a:pt x="334818" y="0"/>
                    <a:pt x="334818" y="0"/>
                  </a:cubicBezTo>
                </a:path>
              </a:pathLst>
            </a:custGeom>
            <a:ln>
              <a:solidFill>
                <a:srgbClr val="FF0000"/>
              </a:solidFill>
              <a:prstDash val="solid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38607A-B868-0740-98BA-3942BC3AF18A}"/>
                </a:ext>
              </a:extLst>
            </p:cNvPr>
            <p:cNvSpPr/>
            <p:nvPr/>
          </p:nvSpPr>
          <p:spPr>
            <a:xfrm>
              <a:off x="5148064" y="4653136"/>
              <a:ext cx="792088" cy="576064"/>
            </a:xfrm>
            <a:prstGeom prst="rect">
              <a:avLst/>
            </a:prstGeom>
            <a:solidFill>
              <a:schemeClr val="accent6">
                <a:alpha val="43000"/>
              </a:schemeClr>
            </a:solidFill>
            <a:ln w="19050">
              <a:noFill/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4DFF792-7C35-A841-8829-D6601A39AEA8}"/>
                </a:ext>
              </a:extLst>
            </p:cNvPr>
            <p:cNvCxnSpPr>
              <a:stCxn id="14" idx="0"/>
            </p:cNvCxnSpPr>
            <p:nvPr/>
          </p:nvCxnSpPr>
          <p:spPr>
            <a:xfrm flipV="1">
              <a:off x="5544108" y="3284984"/>
              <a:ext cx="1332148" cy="136815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32167E-CC2D-B041-AEB4-ABEF56BCA94D}"/>
                </a:ext>
              </a:extLst>
            </p:cNvPr>
            <p:cNvSpPr txBox="1"/>
            <p:nvPr/>
          </p:nvSpPr>
          <p:spPr>
            <a:xfrm>
              <a:off x="6328176" y="2915652"/>
              <a:ext cx="1628201" cy="463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Cycles!!!</a:t>
              </a:r>
            </a:p>
          </p:txBody>
        </p:sp>
      </p:grpSp>
      <p:pic>
        <p:nvPicPr>
          <p:cNvPr id="22" name="Picture 2" descr="http://www.calresco.org/lucas/fitness.gif">
            <a:extLst>
              <a:ext uri="{FF2B5EF4-FFF2-40B4-BE49-F238E27FC236}">
                <a16:creationId xmlns:a16="http://schemas.microsoft.com/office/drawing/2014/main" id="{771CE197-2FE2-6A44-8181-C2F8E6631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96854" y="3552135"/>
            <a:ext cx="3976071" cy="2645842"/>
          </a:xfrm>
          <a:prstGeom prst="rect">
            <a:avLst/>
          </a:prstGeom>
          <a:noFill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E7B2B75-24D1-174D-A5F4-EEAD7AF3F2A1}"/>
              </a:ext>
            </a:extLst>
          </p:cNvPr>
          <p:cNvSpPr/>
          <p:nvPr/>
        </p:nvSpPr>
        <p:spPr>
          <a:xfrm>
            <a:off x="5588511" y="1326549"/>
            <a:ext cx="18781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323296"/>
                </a:solidFill>
              </a:rPr>
              <a:t>p = e</a:t>
            </a:r>
            <a:r>
              <a:rPr lang="en-US" sz="2000" b="1" i="1" baseline="30000" dirty="0">
                <a:solidFill>
                  <a:srgbClr val="323296"/>
                </a:solidFill>
              </a:rPr>
              <a:t>-</a:t>
            </a:r>
            <a:r>
              <a:rPr lang="en-US" sz="2000" b="1" baseline="30000" dirty="0">
                <a:solidFill>
                  <a:srgbClr val="323296"/>
                </a:solidFill>
              </a:rPr>
              <a:t>[</a:t>
            </a:r>
            <a:r>
              <a:rPr lang="en-US" sz="2000" b="1" i="1" baseline="30000" dirty="0">
                <a:solidFill>
                  <a:srgbClr val="323296"/>
                </a:solidFill>
              </a:rPr>
              <a:t>f </a:t>
            </a:r>
            <a:r>
              <a:rPr lang="en-US" sz="2000" b="1" baseline="30000" dirty="0">
                <a:solidFill>
                  <a:srgbClr val="323296"/>
                </a:solidFill>
              </a:rPr>
              <a:t>(</a:t>
            </a:r>
            <a:r>
              <a:rPr lang="en-US" sz="2000" b="1" i="1" baseline="30000" dirty="0">
                <a:solidFill>
                  <a:srgbClr val="323296"/>
                </a:solidFill>
              </a:rPr>
              <a:t>s’</a:t>
            </a:r>
            <a:r>
              <a:rPr lang="en-US" sz="2000" b="1" baseline="30000" dirty="0">
                <a:solidFill>
                  <a:srgbClr val="323296"/>
                </a:solidFill>
              </a:rPr>
              <a:t>) </a:t>
            </a:r>
            <a:r>
              <a:rPr lang="mr-IN" sz="2000" b="1" i="1" baseline="30000" dirty="0">
                <a:solidFill>
                  <a:srgbClr val="323296"/>
                </a:solidFill>
              </a:rPr>
              <a:t>–</a:t>
            </a:r>
            <a:r>
              <a:rPr lang="en-US" sz="2000" b="1" i="1" baseline="30000" dirty="0">
                <a:solidFill>
                  <a:srgbClr val="323296"/>
                </a:solidFill>
              </a:rPr>
              <a:t> f </a:t>
            </a:r>
            <a:r>
              <a:rPr lang="en-US" sz="2000" b="1" baseline="30000" dirty="0">
                <a:solidFill>
                  <a:srgbClr val="323296"/>
                </a:solidFill>
              </a:rPr>
              <a:t>(</a:t>
            </a:r>
            <a:r>
              <a:rPr lang="en-US" sz="2000" b="1" i="1" baseline="30000" dirty="0">
                <a:solidFill>
                  <a:srgbClr val="323296"/>
                </a:solidFill>
              </a:rPr>
              <a:t>s</a:t>
            </a:r>
            <a:r>
              <a:rPr lang="en-US" sz="2000" b="1" baseline="30000" dirty="0">
                <a:solidFill>
                  <a:srgbClr val="323296"/>
                </a:solidFill>
              </a:rPr>
              <a:t>)] </a:t>
            </a:r>
            <a:r>
              <a:rPr lang="en-US" sz="2000" b="1" i="1" baseline="30000" dirty="0">
                <a:solidFill>
                  <a:srgbClr val="323296"/>
                </a:solidFill>
              </a:rPr>
              <a:t>/ 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7115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9991" y="1052736"/>
            <a:ext cx="4197921" cy="5112568"/>
          </a:xfrm>
        </p:spPr>
        <p:txBody>
          <a:bodyPr/>
          <a:lstStyle/>
          <a:p>
            <a:r>
              <a:rPr lang="en-GB" sz="2400" dirty="0"/>
              <a:t>Assume the method chooses randomly chosen individual#1, #3 and #4 at random, then individual#4 with the fitness of 21 is returned as the second parent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550B-508B-4D61-A817-90B00A29C4EF}" type="slidenum">
              <a:rPr lang="tr-TR" altLang="en-US" smtClean="0"/>
              <a:pPr/>
              <a:t>20</a:t>
            </a:fld>
            <a:endParaRPr lang="tr-T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5115"/>
            <a:ext cx="8893174" cy="893605"/>
          </a:xfrm>
        </p:spPr>
        <p:txBody>
          <a:bodyPr>
            <a:normAutofit fontScale="90000"/>
          </a:bodyPr>
          <a:lstStyle/>
          <a:p>
            <a:r>
              <a:rPr lang="en-GB" dirty="0"/>
              <a:t>Example – </a:t>
            </a:r>
            <a:r>
              <a:rPr lang="en-GB" dirty="0" err="1"/>
              <a:t>tourm</a:t>
            </a:r>
            <a:r>
              <a:rPr lang="en-GB" dirty="0"/>
              <a:t> size = 3, second parent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831850" y="1928813"/>
            <a:ext cx="2286000" cy="469900"/>
            <a:chOff x="144" y="912"/>
            <a:chExt cx="1440" cy="296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831850" y="2614613"/>
            <a:ext cx="2286000" cy="469900"/>
            <a:chOff x="768" y="864"/>
            <a:chExt cx="1440" cy="296"/>
          </a:xfrm>
        </p:grpSpPr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831850" y="3300413"/>
            <a:ext cx="2286000" cy="469900"/>
            <a:chOff x="768" y="864"/>
            <a:chExt cx="1440" cy="296"/>
          </a:xfrm>
        </p:grpSpPr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831850" y="3986213"/>
            <a:ext cx="2286000" cy="469900"/>
            <a:chOff x="768" y="864"/>
            <a:chExt cx="1440" cy="296"/>
          </a:xfrm>
        </p:grpSpPr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755650" y="1700213"/>
            <a:ext cx="2514600" cy="3946525"/>
            <a:chOff x="96" y="768"/>
            <a:chExt cx="1584" cy="2486"/>
          </a:xfrm>
        </p:grpSpPr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528" y="2736"/>
              <a:ext cx="115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accent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en-US" altLang="en-US" sz="2400" b="0">
                <a:latin typeface="Times New Roman" pitchFamily="18" charset="0"/>
              </a:endParaRPr>
            </a:p>
            <a:p>
              <a:r>
                <a:rPr lang="en-US" altLang="en-US" sz="2400" b="0">
                  <a:latin typeface="Times New Roman" pitchFamily="18" charset="0"/>
                </a:rPr>
                <a:t>Population</a:t>
              </a:r>
              <a:endParaRPr lang="en-US" altLang="en-US" u="sng">
                <a:solidFill>
                  <a:srgbClr val="FFCCFF"/>
                </a:solidFill>
              </a:endParaRPr>
            </a:p>
          </p:txBody>
        </p:sp>
      </p:grpSp>
      <p:grpSp>
        <p:nvGrpSpPr>
          <p:cNvPr id="32" name="Group 31"/>
          <p:cNvGrpSpPr>
            <a:grpSpLocks/>
          </p:cNvGrpSpPr>
          <p:nvPr/>
        </p:nvGrpSpPr>
        <p:grpSpPr bwMode="auto">
          <a:xfrm>
            <a:off x="3276600" y="1916113"/>
            <a:ext cx="838200" cy="2514600"/>
            <a:chOff x="1680" y="912"/>
            <a:chExt cx="528" cy="1584"/>
          </a:xfrm>
        </p:grpSpPr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34" name="Text Box 33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  2</a:t>
              </a:r>
            </a:p>
          </p:txBody>
        </p:sp>
        <p:sp>
          <p:nvSpPr>
            <p:cNvPr id="35" name="Text Box 34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  9</a:t>
              </a: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21</a:t>
              </a:r>
            </a:p>
          </p:txBody>
        </p:sp>
      </p:grpSp>
      <p:sp>
        <p:nvSpPr>
          <p:cNvPr id="38" name="Left Arrow 37"/>
          <p:cNvSpPr/>
          <p:nvPr/>
        </p:nvSpPr>
        <p:spPr bwMode="auto">
          <a:xfrm>
            <a:off x="3851920" y="2060848"/>
            <a:ext cx="360040" cy="216024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Left Arrow 38"/>
          <p:cNvSpPr/>
          <p:nvPr/>
        </p:nvSpPr>
        <p:spPr bwMode="auto">
          <a:xfrm>
            <a:off x="3851920" y="3429000"/>
            <a:ext cx="360040" cy="216024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Left Arrow 39"/>
          <p:cNvSpPr/>
          <p:nvPr/>
        </p:nvSpPr>
        <p:spPr bwMode="auto">
          <a:xfrm>
            <a:off x="3851920" y="4149080"/>
            <a:ext cx="360040" cy="216024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Left Arrow 41"/>
          <p:cNvSpPr/>
          <p:nvPr/>
        </p:nvSpPr>
        <p:spPr bwMode="auto">
          <a:xfrm>
            <a:off x="3851920" y="4149080"/>
            <a:ext cx="360040" cy="216024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A0AB9344-7421-C541-8A3B-749A1669F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552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8" grpId="0" animBg="1"/>
      <p:bldP spid="39" grpId="0" animBg="1"/>
      <p:bldP spid="40" grpId="0" animBg="1"/>
      <p:bldP spid="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8" name="Object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5924453"/>
              </p:ext>
            </p:extLst>
          </p:nvPr>
        </p:nvGraphicFramePr>
        <p:xfrm>
          <a:off x="2267744" y="3501008"/>
          <a:ext cx="4020992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Equation" r:id="rId3" imgW="2400120" imgH="558720" progId="Equation.3">
                  <p:embed/>
                </p:oleObj>
              </mc:Choice>
              <mc:Fallback>
                <p:oleObj name="Equation" r:id="rId3" imgW="2400120" imgH="558720" progId="Equation.3">
                  <p:embed/>
                  <p:pic>
                    <p:nvPicPr>
                      <p:cNvPr id="5939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3501008"/>
                        <a:ext cx="4020992" cy="9361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250A4-635D-40A4-9365-ED3B6486DA35}" type="slidenum">
              <a:rPr lang="tr-TR" altLang="en-US"/>
              <a:pPr/>
              <a:t>21</a:t>
            </a:fld>
            <a:endParaRPr lang="tr-TR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Fitness Proportionate Selection – R</a:t>
            </a:r>
            <a:r>
              <a:rPr lang="tr-TR" altLang="en-US" dirty="0"/>
              <a:t>oulette </a:t>
            </a:r>
            <a:r>
              <a:rPr lang="en-US" altLang="en-US" dirty="0"/>
              <a:t>W</a:t>
            </a:r>
            <a:r>
              <a:rPr lang="tr-TR" altLang="en-US" dirty="0"/>
              <a:t>heel </a:t>
            </a:r>
            <a:r>
              <a:rPr lang="en-US" altLang="en-US" dirty="0"/>
              <a:t>S</a:t>
            </a:r>
            <a:r>
              <a:rPr lang="tr-TR" altLang="en-US" dirty="0"/>
              <a:t>election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5536" y="908720"/>
            <a:ext cx="8362950" cy="2305050"/>
          </a:xfrm>
        </p:spPr>
        <p:txBody>
          <a:bodyPr/>
          <a:lstStyle/>
          <a:p>
            <a:r>
              <a:rPr lang="en-US" altLang="en-US" sz="2000" dirty="0"/>
              <a:t>F</a:t>
            </a:r>
            <a:r>
              <a:rPr lang="tr-TR" altLang="en-US" sz="2000" dirty="0"/>
              <a:t>itness level is used to associate a probability</a:t>
            </a:r>
            <a:r>
              <a:rPr lang="en-GB" altLang="en-US" sz="2000" dirty="0"/>
              <a:t> (</a:t>
            </a:r>
            <a:r>
              <a:rPr lang="en-GB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</a:t>
            </a:r>
            <a:r>
              <a:rPr lang="en-GB" alt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altLang="en-US" sz="2000" dirty="0"/>
              <a:t>)</a:t>
            </a:r>
            <a:r>
              <a:rPr lang="tr-TR" altLang="en-US" sz="2000" dirty="0"/>
              <a:t> of selection with each individual chromosome </a:t>
            </a:r>
            <a:r>
              <a:rPr lang="en-GB" altLang="en-US" sz="2000" dirty="0"/>
              <a:t> (</a:t>
            </a:r>
            <a:r>
              <a:rPr lang="en-GB" alt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altLang="en-US" sz="2000" dirty="0"/>
              <a:t>)</a:t>
            </a:r>
            <a:endParaRPr lang="en-US" altLang="en-US" sz="2000" dirty="0"/>
          </a:p>
          <a:p>
            <a:r>
              <a:rPr lang="en-US" altLang="en-US" sz="2000" dirty="0"/>
              <a:t>While candidate solutions with a higher fitness will be less likely to be eliminated, there is still a chance that they may be</a:t>
            </a:r>
          </a:p>
          <a:p>
            <a:r>
              <a:rPr lang="en-US" altLang="en-US" sz="2000" dirty="0"/>
              <a:t>Expected number of representatives of each individual in the pool is proportional to its fitness</a:t>
            </a:r>
            <a:endParaRPr lang="tr-TR" altLang="en-US" sz="2000" dirty="0"/>
          </a:p>
        </p:txBody>
      </p:sp>
      <p:grpSp>
        <p:nvGrpSpPr>
          <p:cNvPr id="59409" name="Group 17"/>
          <p:cNvGrpSpPr>
            <a:grpSpLocks/>
          </p:cNvGrpSpPr>
          <p:nvPr/>
        </p:nvGrpSpPr>
        <p:grpSpPr bwMode="auto">
          <a:xfrm>
            <a:off x="6516688" y="3716338"/>
            <a:ext cx="2303462" cy="2520950"/>
            <a:chOff x="4105" y="2160"/>
            <a:chExt cx="1451" cy="1588"/>
          </a:xfrm>
        </p:grpSpPr>
        <p:sp>
          <p:nvSpPr>
            <p:cNvPr id="59400" name="AutoShape 8"/>
            <p:cNvSpPr>
              <a:spLocks noChangeArrowheads="1"/>
            </p:cNvSpPr>
            <p:nvPr/>
          </p:nvSpPr>
          <p:spPr bwMode="auto">
            <a:xfrm>
              <a:off x="4105" y="2160"/>
              <a:ext cx="1451" cy="1588"/>
            </a:xfrm>
            <a:prstGeom prst="flowChartSummingJunction">
              <a:avLst/>
            </a:prstGeom>
            <a:solidFill>
              <a:schemeClr val="bg1"/>
            </a:solidFill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9401" name="Freeform 9"/>
            <p:cNvSpPr>
              <a:spLocks/>
            </p:cNvSpPr>
            <p:nvPr/>
          </p:nvSpPr>
          <p:spPr bwMode="auto">
            <a:xfrm>
              <a:off x="4123" y="2768"/>
              <a:ext cx="703" cy="182"/>
            </a:xfrm>
            <a:custGeom>
              <a:avLst/>
              <a:gdLst>
                <a:gd name="T0" fmla="*/ 0 w 703"/>
                <a:gd name="T1" fmla="*/ 0 h 182"/>
                <a:gd name="T2" fmla="*/ 703 w 703"/>
                <a:gd name="T3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03" h="182">
                  <a:moveTo>
                    <a:pt x="0" y="0"/>
                  </a:moveTo>
                  <a:lnTo>
                    <a:pt x="703" y="182"/>
                  </a:lnTo>
                </a:path>
              </a:pathLst>
            </a:custGeom>
            <a:noFill/>
            <a:ln w="19050" cmpd="sng">
              <a:solidFill>
                <a:schemeClr val="folHlink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02" name="Freeform 10"/>
            <p:cNvSpPr>
              <a:spLocks/>
            </p:cNvSpPr>
            <p:nvPr/>
          </p:nvSpPr>
          <p:spPr bwMode="auto">
            <a:xfrm>
              <a:off x="4460" y="2262"/>
              <a:ext cx="373" cy="667"/>
            </a:xfrm>
            <a:custGeom>
              <a:avLst/>
              <a:gdLst>
                <a:gd name="T0" fmla="*/ 0 w 373"/>
                <a:gd name="T1" fmla="*/ 0 h 667"/>
                <a:gd name="T2" fmla="*/ 373 w 373"/>
                <a:gd name="T3" fmla="*/ 667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67">
                  <a:moveTo>
                    <a:pt x="0" y="0"/>
                  </a:moveTo>
                  <a:lnTo>
                    <a:pt x="373" y="667"/>
                  </a:lnTo>
                </a:path>
              </a:pathLst>
            </a:custGeom>
            <a:noFill/>
            <a:ln w="19050" cmpd="sng">
              <a:solidFill>
                <a:schemeClr val="folHlink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03" name="Line 11"/>
            <p:cNvSpPr>
              <a:spLocks noChangeShapeType="1"/>
            </p:cNvSpPr>
            <p:nvPr/>
          </p:nvSpPr>
          <p:spPr bwMode="auto">
            <a:xfrm>
              <a:off x="5193" y="2750"/>
              <a:ext cx="0" cy="27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04" name="Text Box 12"/>
            <p:cNvSpPr txBox="1">
              <a:spLocks noChangeArrowheads="1"/>
            </p:cNvSpPr>
            <p:nvPr/>
          </p:nvSpPr>
          <p:spPr bwMode="auto">
            <a:xfrm>
              <a:off x="4195" y="2931"/>
              <a:ext cx="22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b="0"/>
                <a:t>1</a:t>
              </a:r>
              <a:endParaRPr lang="tr-TR" altLang="en-US" b="0"/>
            </a:p>
          </p:txBody>
        </p:sp>
        <p:sp>
          <p:nvSpPr>
            <p:cNvPr id="59405" name="Text Box 13"/>
            <p:cNvSpPr txBox="1">
              <a:spLocks noChangeArrowheads="1"/>
            </p:cNvSpPr>
            <p:nvPr/>
          </p:nvSpPr>
          <p:spPr bwMode="auto">
            <a:xfrm>
              <a:off x="4241" y="2523"/>
              <a:ext cx="22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b="0"/>
                <a:t>2</a:t>
              </a:r>
              <a:endParaRPr lang="tr-TR" altLang="en-US" b="0"/>
            </a:p>
          </p:txBody>
        </p:sp>
        <p:sp>
          <p:nvSpPr>
            <p:cNvPr id="59406" name="Text Box 14"/>
            <p:cNvSpPr txBox="1">
              <a:spLocks noChangeArrowheads="1"/>
            </p:cNvSpPr>
            <p:nvPr/>
          </p:nvSpPr>
          <p:spPr bwMode="auto">
            <a:xfrm>
              <a:off x="4558" y="3385"/>
              <a:ext cx="77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b="0"/>
                <a:t>pop.size</a:t>
              </a:r>
              <a:endParaRPr lang="tr-TR" altLang="en-US" b="0"/>
            </a:p>
          </p:txBody>
        </p:sp>
        <p:sp>
          <p:nvSpPr>
            <p:cNvPr id="59407" name="Text Box 15"/>
            <p:cNvSpPr txBox="1">
              <a:spLocks noChangeArrowheads="1"/>
            </p:cNvSpPr>
            <p:nvPr/>
          </p:nvSpPr>
          <p:spPr bwMode="auto">
            <a:xfrm>
              <a:off x="4785" y="2296"/>
              <a:ext cx="22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b="0"/>
                <a:t>4</a:t>
              </a:r>
              <a:endParaRPr lang="tr-TR" altLang="en-US" b="0"/>
            </a:p>
          </p:txBody>
        </p:sp>
        <p:sp>
          <p:nvSpPr>
            <p:cNvPr id="59408" name="Text Box 16"/>
            <p:cNvSpPr txBox="1">
              <a:spLocks noChangeArrowheads="1"/>
            </p:cNvSpPr>
            <p:nvPr/>
          </p:nvSpPr>
          <p:spPr bwMode="auto">
            <a:xfrm>
              <a:off x="4377" y="2341"/>
              <a:ext cx="22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b="0"/>
                <a:t>3</a:t>
              </a:r>
              <a:endParaRPr lang="tr-TR" altLang="en-US" b="0"/>
            </a:p>
          </p:txBody>
        </p:sp>
      </p:grpSp>
      <p:sp>
        <p:nvSpPr>
          <p:cNvPr id="59411" name="AutoShape 19"/>
          <p:cNvSpPr>
            <a:spLocks noChangeArrowheads="1"/>
          </p:cNvSpPr>
          <p:nvPr/>
        </p:nvSpPr>
        <p:spPr bwMode="auto">
          <a:xfrm>
            <a:off x="5724525" y="5229225"/>
            <a:ext cx="1150938" cy="358775"/>
          </a:xfrm>
          <a:prstGeom prst="rtTriangl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59453" name="Picture 61" descr="https://upload.wikimedia.org/wikipedia/commons/2/2a/Fitness_proportionate_selection_examp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7935" y="4437112"/>
            <a:ext cx="3671609" cy="11710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134975"/>
              </p:ext>
            </p:extLst>
          </p:nvPr>
        </p:nvGraphicFramePr>
        <p:xfrm>
          <a:off x="1851025" y="5496768"/>
          <a:ext cx="462915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6" imgW="2831760" imgH="761760" progId="Equation.3">
                  <p:embed/>
                </p:oleObj>
              </mc:Choice>
              <mc:Fallback>
                <p:oleObj name="Equation" r:id="rId6" imgW="2831760" imgH="761760" progId="Equation.3">
                  <p:embed/>
                  <p:pic>
                    <p:nvPicPr>
                      <p:cNvPr id="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1025" y="5496768"/>
                        <a:ext cx="4629150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42320" y="5661248"/>
            <a:ext cx="1727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minimisation problem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5536" y="4006805"/>
            <a:ext cx="1727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Maximisation problem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D073D8-1505-694F-BA8A-9E6233B4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734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4838C-50C3-4E7B-BFCD-84DE68663D2D}" type="slidenum">
              <a:rPr lang="tr-TR" altLang="en-US"/>
              <a:pPr/>
              <a:t>22</a:t>
            </a:fld>
            <a:endParaRPr lang="tr-TR" altLang="en-US"/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IV</a:t>
            </a:r>
            <a:endParaRPr lang="tr-TR" altLang="en-US"/>
          </a:p>
        </p:txBody>
      </p:sp>
      <p:grpSp>
        <p:nvGrpSpPr>
          <p:cNvPr id="62468" name="Group 4"/>
          <p:cNvGrpSpPr>
            <a:grpSpLocks/>
          </p:cNvGrpSpPr>
          <p:nvPr/>
        </p:nvGrpSpPr>
        <p:grpSpPr bwMode="auto">
          <a:xfrm>
            <a:off x="831850" y="1928813"/>
            <a:ext cx="2286000" cy="469900"/>
            <a:chOff x="144" y="912"/>
            <a:chExt cx="1440" cy="296"/>
          </a:xfrm>
        </p:grpSpPr>
        <p:sp>
          <p:nvSpPr>
            <p:cNvPr id="62469" name="Text Box 5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2470" name="Text Box 6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2471" name="Text Box 7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2472" name="Text Box 8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2473" name="Text Box 9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2474" name="Group 10"/>
          <p:cNvGrpSpPr>
            <a:grpSpLocks/>
          </p:cNvGrpSpPr>
          <p:nvPr/>
        </p:nvGrpSpPr>
        <p:grpSpPr bwMode="auto">
          <a:xfrm>
            <a:off x="831850" y="2614613"/>
            <a:ext cx="2286000" cy="469900"/>
            <a:chOff x="768" y="864"/>
            <a:chExt cx="1440" cy="296"/>
          </a:xfrm>
        </p:grpSpPr>
        <p:sp>
          <p:nvSpPr>
            <p:cNvPr id="62475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2476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2477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2478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2479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62480" name="Group 16"/>
          <p:cNvGrpSpPr>
            <a:grpSpLocks/>
          </p:cNvGrpSpPr>
          <p:nvPr/>
        </p:nvGrpSpPr>
        <p:grpSpPr bwMode="auto">
          <a:xfrm>
            <a:off x="831850" y="3300413"/>
            <a:ext cx="2286000" cy="469900"/>
            <a:chOff x="768" y="864"/>
            <a:chExt cx="1440" cy="296"/>
          </a:xfrm>
        </p:grpSpPr>
        <p:sp>
          <p:nvSpPr>
            <p:cNvPr id="62481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2482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2483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2484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2485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2486" name="Group 22"/>
          <p:cNvGrpSpPr>
            <a:grpSpLocks/>
          </p:cNvGrpSpPr>
          <p:nvPr/>
        </p:nvGrpSpPr>
        <p:grpSpPr bwMode="auto">
          <a:xfrm>
            <a:off x="831850" y="3986213"/>
            <a:ext cx="2286000" cy="469900"/>
            <a:chOff x="768" y="864"/>
            <a:chExt cx="1440" cy="296"/>
          </a:xfrm>
        </p:grpSpPr>
        <p:sp>
          <p:nvSpPr>
            <p:cNvPr id="62487" name="Text Box 2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2488" name="Text Box 2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2489" name="Text Box 2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2490" name="Text Box 2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2491" name="Text Box 2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2492" name="Group 28"/>
          <p:cNvGrpSpPr>
            <a:grpSpLocks/>
          </p:cNvGrpSpPr>
          <p:nvPr/>
        </p:nvGrpSpPr>
        <p:grpSpPr bwMode="auto">
          <a:xfrm>
            <a:off x="755650" y="1700213"/>
            <a:ext cx="2514600" cy="3946525"/>
            <a:chOff x="96" y="768"/>
            <a:chExt cx="1584" cy="2486"/>
          </a:xfrm>
        </p:grpSpPr>
        <p:sp>
          <p:nvSpPr>
            <p:cNvPr id="62493" name="Rectangle 29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2494" name="Text Box 30"/>
            <p:cNvSpPr txBox="1">
              <a:spLocks noChangeArrowheads="1"/>
            </p:cNvSpPr>
            <p:nvPr/>
          </p:nvSpPr>
          <p:spPr bwMode="auto">
            <a:xfrm>
              <a:off x="528" y="2736"/>
              <a:ext cx="115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accent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en-US" altLang="en-US" sz="2400" b="0">
                <a:latin typeface="Times New Roman" pitchFamily="18" charset="0"/>
              </a:endParaRPr>
            </a:p>
            <a:p>
              <a:r>
                <a:rPr lang="en-US" altLang="en-US" sz="2400" b="0">
                  <a:latin typeface="Times New Roman" pitchFamily="18" charset="0"/>
                </a:rPr>
                <a:t>Population</a:t>
              </a:r>
              <a:endParaRPr lang="en-US" altLang="en-US" u="sng">
                <a:solidFill>
                  <a:srgbClr val="FFCCFF"/>
                </a:solidFill>
              </a:endParaRPr>
            </a:p>
          </p:txBody>
        </p:sp>
      </p:grpSp>
      <p:grpSp>
        <p:nvGrpSpPr>
          <p:cNvPr id="62495" name="Group 31"/>
          <p:cNvGrpSpPr>
            <a:grpSpLocks/>
          </p:cNvGrpSpPr>
          <p:nvPr/>
        </p:nvGrpSpPr>
        <p:grpSpPr bwMode="auto">
          <a:xfrm>
            <a:off x="3301752" y="1916113"/>
            <a:ext cx="838200" cy="2514600"/>
            <a:chOff x="1680" y="912"/>
            <a:chExt cx="528" cy="1584"/>
          </a:xfrm>
        </p:grpSpPr>
        <p:sp>
          <p:nvSpPr>
            <p:cNvPr id="62496" name="Text Box 32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62497" name="Text Box 33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  2</a:t>
              </a:r>
            </a:p>
          </p:txBody>
        </p:sp>
        <p:sp>
          <p:nvSpPr>
            <p:cNvPr id="62498" name="Text Box 34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  9</a:t>
              </a:r>
            </a:p>
          </p:txBody>
        </p:sp>
        <p:sp>
          <p:nvSpPr>
            <p:cNvPr id="62499" name="Text Box 35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21</a:t>
              </a:r>
            </a:p>
          </p:txBody>
        </p:sp>
      </p:grpSp>
      <p:sp>
        <p:nvSpPr>
          <p:cNvPr id="62500" name="Text Box 36"/>
          <p:cNvSpPr txBox="1">
            <a:spLocks noChangeArrowheads="1"/>
          </p:cNvSpPr>
          <p:nvPr/>
        </p:nvSpPr>
        <p:spPr bwMode="auto">
          <a:xfrm>
            <a:off x="5003254" y="1052513"/>
            <a:ext cx="2160587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0" u="sng" dirty="0"/>
              <a:t>Probability of each individual being selected:</a:t>
            </a:r>
            <a:endParaRPr lang="tr-TR" altLang="en-US" b="0" u="sng" dirty="0"/>
          </a:p>
        </p:txBody>
      </p:sp>
      <p:grpSp>
        <p:nvGrpSpPr>
          <p:cNvPr id="62501" name="Group 37"/>
          <p:cNvGrpSpPr>
            <a:grpSpLocks/>
          </p:cNvGrpSpPr>
          <p:nvPr/>
        </p:nvGrpSpPr>
        <p:grpSpPr bwMode="auto">
          <a:xfrm>
            <a:off x="5363616" y="1916113"/>
            <a:ext cx="1944688" cy="2514600"/>
            <a:chOff x="1680" y="912"/>
            <a:chExt cx="528" cy="1584"/>
          </a:xfrm>
        </p:grpSpPr>
        <p:sp>
          <p:nvSpPr>
            <p:cNvPr id="62502" name="Text Box 38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13/45=0.29</a:t>
              </a:r>
            </a:p>
          </p:txBody>
        </p:sp>
        <p:sp>
          <p:nvSpPr>
            <p:cNvPr id="62503" name="Text Box 39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  2/45=0.04</a:t>
              </a:r>
            </a:p>
          </p:txBody>
        </p:sp>
        <p:sp>
          <p:nvSpPr>
            <p:cNvPr id="62504" name="Text Box 40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  9/45=0.2	</a:t>
              </a:r>
            </a:p>
          </p:txBody>
        </p:sp>
        <p:sp>
          <p:nvSpPr>
            <p:cNvPr id="62505" name="Text Box 41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21/45=0.47</a:t>
              </a:r>
            </a:p>
          </p:txBody>
        </p:sp>
      </p:grpSp>
      <p:sp>
        <p:nvSpPr>
          <p:cNvPr id="62506" name="Text Box 42"/>
          <p:cNvSpPr txBox="1">
            <a:spLocks noChangeArrowheads="1"/>
          </p:cNvSpPr>
          <p:nvPr/>
        </p:nvSpPr>
        <p:spPr bwMode="auto">
          <a:xfrm>
            <a:off x="1619250" y="4508500"/>
            <a:ext cx="2305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Total Fitness:</a:t>
            </a:r>
            <a:r>
              <a:rPr lang="en-US" altLang="en-US" b="0" dirty="0"/>
              <a:t>   45</a:t>
            </a:r>
            <a:endParaRPr lang="tr-TR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7FE0B-339C-7D4C-92F4-DA37CA209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025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0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4 random numbers are thrown in (0,45] to select 4 mates</a:t>
            </a:r>
          </a:p>
          <a:p>
            <a:r>
              <a:rPr lang="en-GB" dirty="0"/>
              <a:t>Assuming a random number sequence of &lt;44, 38, 11, 20&gt; , two copies of fourth, one copy of third and first individuals are created for crossover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550B-508B-4D61-A817-90B00A29C4EF}" type="slidenum">
              <a:rPr lang="tr-TR" altLang="en-US" smtClean="0"/>
              <a:pPr/>
              <a:t>23</a:t>
            </a:fld>
            <a:endParaRPr lang="tr-T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Forming the Mating Pool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5856" y="537321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0         13  15       24           45</a:t>
            </a:r>
          </a:p>
        </p:txBody>
      </p:sp>
      <p:sp>
        <p:nvSpPr>
          <p:cNvPr id="7" name="Down Arrow 6"/>
          <p:cNvSpPr/>
          <p:nvPr/>
        </p:nvSpPr>
        <p:spPr bwMode="auto">
          <a:xfrm>
            <a:off x="5292080" y="4974630"/>
            <a:ext cx="108992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5831160" y="4973629"/>
            <a:ext cx="108992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>
            <a:off x="3886944" y="4941168"/>
            <a:ext cx="108992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4751040" y="4941168"/>
            <a:ext cx="108992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55633-AA79-D14F-8868-653F1DD10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9744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/>
              <a:t>Assume 2 pairs of individuals are mated, randomly for reproduction</a:t>
            </a:r>
            <a:endParaRPr lang="tr-TR" altLang="en-US" sz="2800"/>
          </a:p>
        </p:txBody>
      </p:sp>
      <p:sp>
        <p:nvSpPr>
          <p:cNvPr id="6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9B878-7BB5-4369-B362-01F524819A0F}" type="slidenum">
              <a:rPr lang="tr-TR" altLang="en-US"/>
              <a:pPr/>
              <a:t>24</a:t>
            </a:fld>
            <a:endParaRPr lang="tr-TR" altLang="en-US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V</a:t>
            </a:r>
            <a:endParaRPr lang="tr-TR" altLang="en-US"/>
          </a:p>
        </p:txBody>
      </p:sp>
      <p:grpSp>
        <p:nvGrpSpPr>
          <p:cNvPr id="63492" name="Group 4"/>
          <p:cNvGrpSpPr>
            <a:grpSpLocks/>
          </p:cNvGrpSpPr>
          <p:nvPr/>
        </p:nvGrpSpPr>
        <p:grpSpPr bwMode="auto">
          <a:xfrm>
            <a:off x="1047750" y="2144713"/>
            <a:ext cx="2286000" cy="469900"/>
            <a:chOff x="144" y="912"/>
            <a:chExt cx="1440" cy="296"/>
          </a:xfrm>
        </p:grpSpPr>
        <p:sp>
          <p:nvSpPr>
            <p:cNvPr id="63493" name="Text Box 5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494" name="Text Box 6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495" name="Text Box 7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496" name="Text Box 8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497" name="Text Box 9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3498" name="Group 10"/>
          <p:cNvGrpSpPr>
            <a:grpSpLocks/>
          </p:cNvGrpSpPr>
          <p:nvPr/>
        </p:nvGrpSpPr>
        <p:grpSpPr bwMode="auto">
          <a:xfrm>
            <a:off x="1047750" y="2830513"/>
            <a:ext cx="2286000" cy="469900"/>
            <a:chOff x="768" y="864"/>
            <a:chExt cx="1440" cy="296"/>
          </a:xfrm>
        </p:grpSpPr>
        <p:sp>
          <p:nvSpPr>
            <p:cNvPr id="63499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00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501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02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03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3504" name="Group 16"/>
          <p:cNvGrpSpPr>
            <a:grpSpLocks/>
          </p:cNvGrpSpPr>
          <p:nvPr/>
        </p:nvGrpSpPr>
        <p:grpSpPr bwMode="auto">
          <a:xfrm>
            <a:off x="1047750" y="3516313"/>
            <a:ext cx="2286000" cy="469900"/>
            <a:chOff x="768" y="864"/>
            <a:chExt cx="1440" cy="296"/>
          </a:xfrm>
        </p:grpSpPr>
        <p:sp>
          <p:nvSpPr>
            <p:cNvPr id="63505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506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07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508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09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3510" name="Group 22"/>
          <p:cNvGrpSpPr>
            <a:grpSpLocks/>
          </p:cNvGrpSpPr>
          <p:nvPr/>
        </p:nvGrpSpPr>
        <p:grpSpPr bwMode="auto">
          <a:xfrm>
            <a:off x="1047750" y="4202113"/>
            <a:ext cx="2286000" cy="469900"/>
            <a:chOff x="768" y="864"/>
            <a:chExt cx="1440" cy="296"/>
          </a:xfrm>
        </p:grpSpPr>
        <p:sp>
          <p:nvSpPr>
            <p:cNvPr id="63511" name="Text Box 2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512" name="Text Box 2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13" name="Text Box 2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514" name="Text Box 2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15" name="Text Box 2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3516" name="Group 28"/>
          <p:cNvGrpSpPr>
            <a:grpSpLocks/>
          </p:cNvGrpSpPr>
          <p:nvPr/>
        </p:nvGrpSpPr>
        <p:grpSpPr bwMode="auto">
          <a:xfrm>
            <a:off x="971550" y="1916113"/>
            <a:ext cx="2514600" cy="3946525"/>
            <a:chOff x="96" y="768"/>
            <a:chExt cx="1584" cy="2486"/>
          </a:xfrm>
        </p:grpSpPr>
        <p:sp>
          <p:nvSpPr>
            <p:cNvPr id="63517" name="Rectangle 29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3518" name="Text Box 30"/>
            <p:cNvSpPr txBox="1">
              <a:spLocks noChangeArrowheads="1"/>
            </p:cNvSpPr>
            <p:nvPr/>
          </p:nvSpPr>
          <p:spPr bwMode="auto">
            <a:xfrm>
              <a:off x="528" y="2736"/>
              <a:ext cx="115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accent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en-US" altLang="en-US" sz="2400" b="0">
                <a:latin typeface="Times New Roman" pitchFamily="18" charset="0"/>
              </a:endParaRPr>
            </a:p>
            <a:p>
              <a:r>
                <a:rPr lang="en-US" altLang="en-US" sz="2400" b="0">
                  <a:latin typeface="Times New Roman" pitchFamily="18" charset="0"/>
                </a:rPr>
                <a:t>Mating Pool</a:t>
              </a:r>
              <a:endParaRPr lang="en-US" altLang="en-US" u="sng">
                <a:solidFill>
                  <a:srgbClr val="FFCCFF"/>
                </a:solidFill>
              </a:endParaRPr>
            </a:p>
          </p:txBody>
        </p:sp>
      </p:grpSp>
      <p:grpSp>
        <p:nvGrpSpPr>
          <p:cNvPr id="63519" name="Group 31"/>
          <p:cNvGrpSpPr>
            <a:grpSpLocks/>
          </p:cNvGrpSpPr>
          <p:nvPr/>
        </p:nvGrpSpPr>
        <p:grpSpPr bwMode="auto">
          <a:xfrm>
            <a:off x="3492500" y="2132013"/>
            <a:ext cx="838200" cy="2514600"/>
            <a:chOff x="1680" y="912"/>
            <a:chExt cx="528" cy="1584"/>
          </a:xfrm>
        </p:grpSpPr>
        <p:sp>
          <p:nvSpPr>
            <p:cNvPr id="63520" name="Text Box 32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63521" name="Text Box 33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  9</a:t>
              </a:r>
            </a:p>
          </p:txBody>
        </p:sp>
        <p:sp>
          <p:nvSpPr>
            <p:cNvPr id="63522" name="Text Box 34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21</a:t>
              </a:r>
            </a:p>
          </p:txBody>
        </p:sp>
        <p:sp>
          <p:nvSpPr>
            <p:cNvPr id="63523" name="Text Box 35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21</a:t>
              </a:r>
            </a:p>
          </p:txBody>
        </p:sp>
      </p:grpSp>
      <p:grpSp>
        <p:nvGrpSpPr>
          <p:cNvPr id="63525" name="Group 37"/>
          <p:cNvGrpSpPr>
            <a:grpSpLocks/>
          </p:cNvGrpSpPr>
          <p:nvPr/>
        </p:nvGrpSpPr>
        <p:grpSpPr bwMode="auto">
          <a:xfrm>
            <a:off x="4716463" y="3213100"/>
            <a:ext cx="2286000" cy="469900"/>
            <a:chOff x="144" y="912"/>
            <a:chExt cx="1440" cy="296"/>
          </a:xfrm>
        </p:grpSpPr>
        <p:sp>
          <p:nvSpPr>
            <p:cNvPr id="63526" name="Text Box 38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27" name="Text Box 39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528" name="Text Box 40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529" name="Text Box 41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30" name="Text Box 42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3531" name="Group 43"/>
          <p:cNvGrpSpPr>
            <a:grpSpLocks/>
          </p:cNvGrpSpPr>
          <p:nvPr/>
        </p:nvGrpSpPr>
        <p:grpSpPr bwMode="auto">
          <a:xfrm>
            <a:off x="4716463" y="4797425"/>
            <a:ext cx="2286000" cy="469900"/>
            <a:chOff x="768" y="864"/>
            <a:chExt cx="1440" cy="296"/>
          </a:xfrm>
        </p:grpSpPr>
        <p:sp>
          <p:nvSpPr>
            <p:cNvPr id="63532" name="Text Box 44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33" name="Text Box 45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534" name="Text Box 46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35" name="Text Box 47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36" name="Text Box 48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3537" name="Group 49"/>
          <p:cNvGrpSpPr>
            <a:grpSpLocks/>
          </p:cNvGrpSpPr>
          <p:nvPr/>
        </p:nvGrpSpPr>
        <p:grpSpPr bwMode="auto">
          <a:xfrm>
            <a:off x="4716463" y="3789363"/>
            <a:ext cx="2286000" cy="469900"/>
            <a:chOff x="768" y="864"/>
            <a:chExt cx="1440" cy="296"/>
          </a:xfrm>
        </p:grpSpPr>
        <p:sp>
          <p:nvSpPr>
            <p:cNvPr id="63538" name="Text Box 50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539" name="Text Box 51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40" name="Text Box 52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541" name="Text Box 53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42" name="Text Box 54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3543" name="Group 55"/>
          <p:cNvGrpSpPr>
            <a:grpSpLocks/>
          </p:cNvGrpSpPr>
          <p:nvPr/>
        </p:nvGrpSpPr>
        <p:grpSpPr bwMode="auto">
          <a:xfrm>
            <a:off x="4716463" y="5445125"/>
            <a:ext cx="2286000" cy="469900"/>
            <a:chOff x="768" y="864"/>
            <a:chExt cx="1440" cy="296"/>
          </a:xfrm>
        </p:grpSpPr>
        <p:sp>
          <p:nvSpPr>
            <p:cNvPr id="63544" name="Text Box 56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545" name="Text Box 57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46" name="Text Box 58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547" name="Text Box 59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48" name="Text Box 60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sp>
        <p:nvSpPr>
          <p:cNvPr id="63550" name="Line 62"/>
          <p:cNvSpPr>
            <a:spLocks noChangeShapeType="1"/>
          </p:cNvSpPr>
          <p:nvPr/>
        </p:nvSpPr>
        <p:spPr bwMode="auto">
          <a:xfrm flipH="1" flipV="1">
            <a:off x="3924300" y="2349500"/>
            <a:ext cx="647700" cy="1366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3551" name="Line 63"/>
          <p:cNvSpPr>
            <a:spLocks noChangeShapeType="1"/>
          </p:cNvSpPr>
          <p:nvPr/>
        </p:nvSpPr>
        <p:spPr bwMode="auto">
          <a:xfrm flipH="1">
            <a:off x="3924300" y="3716338"/>
            <a:ext cx="647700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3553" name="Line 65"/>
          <p:cNvSpPr>
            <a:spLocks noChangeShapeType="1"/>
          </p:cNvSpPr>
          <p:nvPr/>
        </p:nvSpPr>
        <p:spPr bwMode="auto">
          <a:xfrm flipH="1" flipV="1">
            <a:off x="3995738" y="3068638"/>
            <a:ext cx="576262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3554" name="Line 66"/>
          <p:cNvSpPr>
            <a:spLocks noChangeShapeType="1"/>
          </p:cNvSpPr>
          <p:nvPr/>
        </p:nvSpPr>
        <p:spPr bwMode="auto">
          <a:xfrm flipH="1" flipV="1">
            <a:off x="3924300" y="4365625"/>
            <a:ext cx="64770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3555" name="AutoShape 67"/>
          <p:cNvSpPr>
            <a:spLocks/>
          </p:cNvSpPr>
          <p:nvPr/>
        </p:nvSpPr>
        <p:spPr bwMode="auto">
          <a:xfrm>
            <a:off x="4572000" y="2997200"/>
            <a:ext cx="71438" cy="1439863"/>
          </a:xfrm>
          <a:prstGeom prst="leftBrace">
            <a:avLst>
              <a:gd name="adj1" fmla="val 16796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3556" name="AutoShape 68"/>
          <p:cNvSpPr>
            <a:spLocks/>
          </p:cNvSpPr>
          <p:nvPr/>
        </p:nvSpPr>
        <p:spPr bwMode="auto">
          <a:xfrm>
            <a:off x="4572000" y="4652963"/>
            <a:ext cx="71438" cy="1439862"/>
          </a:xfrm>
          <a:prstGeom prst="leftBrace">
            <a:avLst>
              <a:gd name="adj1" fmla="val 16796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1C54A0-7125-514A-B91F-53038B374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408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3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3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3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3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3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3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3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3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3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50" grpId="0" animBg="1"/>
      <p:bldP spid="63551" grpId="0" animBg="1"/>
      <p:bldP spid="63553" grpId="0" animBg="1"/>
      <p:bldP spid="63554" grpId="0" animBg="1"/>
      <p:bldP spid="63555" grpId="0" animBg="1"/>
      <p:bldP spid="6355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>
          <a:xfrm>
            <a:off x="1763687" y="1052736"/>
            <a:ext cx="6934225" cy="5112568"/>
          </a:xfrm>
        </p:spPr>
        <p:txBody>
          <a:bodyPr/>
          <a:lstStyle/>
          <a:p>
            <a:r>
              <a:rPr lang="en-AU" altLang="en-US" dirty="0"/>
              <a:t>Reproduction consists of </a:t>
            </a:r>
          </a:p>
          <a:p>
            <a:pPr lvl="1"/>
            <a:r>
              <a:rPr lang="en-AU" altLang="en-US" dirty="0">
                <a:solidFill>
                  <a:srgbClr val="0000FF"/>
                </a:solidFill>
              </a:rPr>
              <a:t>copying </a:t>
            </a:r>
            <a:r>
              <a:rPr lang="en-AU" altLang="en-US" dirty="0"/>
              <a:t>selected individuals into a mating pool </a:t>
            </a:r>
            <a:r>
              <a:rPr lang="en-AU" altLang="en-US" dirty="0">
                <a:sym typeface="Symbol" pitchFamily="18" charset="2"/>
              </a:rPr>
              <a:t>(each individual may be selected more than once)</a:t>
            </a:r>
            <a:endParaRPr lang="en-AU" altLang="en-US" dirty="0"/>
          </a:p>
          <a:p>
            <a:pPr lvl="1"/>
            <a:r>
              <a:rPr lang="en-AU" altLang="en-US" dirty="0">
                <a:solidFill>
                  <a:srgbClr val="0000FF"/>
                </a:solidFill>
              </a:rPr>
              <a:t>pairing</a:t>
            </a:r>
            <a:r>
              <a:rPr lang="en-AU" altLang="en-US" dirty="0">
                <a:solidFill>
                  <a:schemeClr val="folHlink"/>
                </a:solidFill>
              </a:rPr>
              <a:t> </a:t>
            </a:r>
            <a:r>
              <a:rPr lang="en-AU" altLang="en-US" dirty="0"/>
              <a:t>individuals in pool for mating: </a:t>
            </a:r>
            <a:r>
              <a:rPr lang="en-AU" altLang="en-US" dirty="0">
                <a:sym typeface="Symbol" pitchFamily="18" charset="2"/>
              </a:rPr>
              <a:t>mating pool consists of </a:t>
            </a:r>
            <a:r>
              <a:rPr lang="en-AU" altLang="en-US" i="1" dirty="0">
                <a:sym typeface="Symbol" pitchFamily="18" charset="2"/>
              </a:rPr>
              <a:t>population size</a:t>
            </a:r>
            <a:r>
              <a:rPr lang="en-AU" altLang="en-US" dirty="0">
                <a:sym typeface="Symbol" pitchFamily="18" charset="2"/>
              </a:rPr>
              <a:t> number of elements</a:t>
            </a:r>
          </a:p>
          <a:p>
            <a:pPr lvl="1"/>
            <a:r>
              <a:rPr lang="en-AU" altLang="en-US" dirty="0">
                <a:solidFill>
                  <a:srgbClr val="0000FF"/>
                </a:solidFill>
                <a:sym typeface="Symbol" pitchFamily="18" charset="2"/>
              </a:rPr>
              <a:t>recombining</a:t>
            </a:r>
            <a:r>
              <a:rPr lang="en-AU" altLang="en-US" dirty="0">
                <a:sym typeface="Symbol" pitchFamily="18" charset="2"/>
              </a:rPr>
              <a:t>: crossover/mutation</a:t>
            </a:r>
          </a:p>
          <a:p>
            <a:pPr lvl="1"/>
            <a:endParaRPr lang="tr-TR" altLang="en-US" dirty="0">
              <a:sym typeface="Symbol" pitchFamily="18" charset="2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45D6-8CC9-4C73-8156-F5C40BFCD3DF}" type="slidenum">
              <a:rPr lang="tr-TR" altLang="en-US"/>
              <a:pPr/>
              <a:t>25</a:t>
            </a:fld>
            <a:endParaRPr lang="tr-TR" altLang="en-US"/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Generic GA – Reproduction</a:t>
            </a:r>
            <a:endParaRPr lang="tr-TR" alt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D259B1-C3F6-A345-BB5E-F01C6C7E2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0013E7-300D-B04C-BD9E-65CFA1CD1C51}"/>
              </a:ext>
            </a:extLst>
          </p:cNvPr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EC5F3C05-6657-FB42-B255-9CB95C36FA14}"/>
                </a:ext>
              </a:extLst>
            </p:cNvPr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Encoding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92A32BFA-06BF-4C40-9909-EACE43D42B79}"/>
                </a:ext>
              </a:extLst>
            </p:cNvPr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Initialisation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B2B430E9-4669-4140-8D2A-E779F11154B6}"/>
                </a:ext>
              </a:extLst>
            </p:cNvPr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Selection</a:t>
              </a: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8E5DA0BD-E512-CE46-A3FA-72937C606370}"/>
                </a:ext>
              </a:extLst>
            </p:cNvPr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Reproduction</a:t>
              </a:r>
            </a:p>
          </p:txBody>
        </p:sp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6EBA9E50-5819-674A-BB2C-8B57DB97D9A8}"/>
                </a:ext>
              </a:extLst>
            </p:cNvPr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Replacement</a:t>
              </a: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1D6409FA-03CD-554E-8BD9-3E11C0D2ABDB}"/>
                </a:ext>
              </a:extLst>
            </p:cNvPr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Fitness function</a:t>
              </a: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F4BC12E4-5568-EE4C-A53F-122D1A090534}"/>
                </a:ext>
              </a:extLst>
            </p:cNvPr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Stopping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1717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1907703" y="1052736"/>
            <a:ext cx="6984777" cy="5112568"/>
          </a:xfrm>
        </p:spPr>
        <p:txBody>
          <a:bodyPr/>
          <a:lstStyle/>
          <a:p>
            <a:r>
              <a:rPr lang="en-AU" altLang="en-US" sz="2000" dirty="0">
                <a:latin typeface="Gamond"/>
                <a:cs typeface="Gamond"/>
              </a:rPr>
              <a:t>Selected pairs/mates (</a:t>
            </a:r>
            <a:r>
              <a:rPr lang="en-AU" altLang="en-US" sz="2000" i="1" dirty="0">
                <a:latin typeface="Gamond"/>
                <a:cs typeface="Gamond"/>
              </a:rPr>
              <a:t>parents</a:t>
            </a:r>
            <a:r>
              <a:rPr lang="en-AU" altLang="en-US" sz="2000" dirty="0">
                <a:latin typeface="Gamond"/>
                <a:cs typeface="Gamond"/>
              </a:rPr>
              <a:t>) are recombined to form new individuals (children/offspring) – exchange of genetic material</a:t>
            </a:r>
          </a:p>
          <a:p>
            <a:r>
              <a:rPr lang="en-AU" altLang="en-US" sz="2000" dirty="0">
                <a:latin typeface="Gamond"/>
                <a:cs typeface="Gamond"/>
              </a:rPr>
              <a:t>Crossover is applied with a </a:t>
            </a:r>
            <a:r>
              <a:rPr lang="en-AU" altLang="en-US" sz="2000" b="1" dirty="0">
                <a:latin typeface="Gamond"/>
                <a:cs typeface="Gamond"/>
              </a:rPr>
              <a:t>crossover probability</a:t>
            </a:r>
            <a:r>
              <a:rPr lang="en-AU" altLang="en-US" sz="2000" dirty="0">
                <a:latin typeface="Gamond"/>
                <a:cs typeface="Gamond"/>
              </a:rPr>
              <a:t> p</a:t>
            </a:r>
            <a:r>
              <a:rPr lang="en-AU" altLang="en-US" sz="2000" baseline="-25000" dirty="0">
                <a:latin typeface="Gamond"/>
                <a:cs typeface="Gamond"/>
              </a:rPr>
              <a:t>c</a:t>
            </a:r>
            <a:r>
              <a:rPr lang="en-AU" altLang="en-US" sz="2000" dirty="0">
                <a:latin typeface="Gamond"/>
                <a:cs typeface="Gamond"/>
              </a:rPr>
              <a:t> which in general is chosen close to 1.0</a:t>
            </a:r>
          </a:p>
          <a:p>
            <a:pPr marL="0" indent="0">
              <a:buNone/>
            </a:pPr>
            <a:r>
              <a:rPr lang="en-AU" altLang="en-US" sz="2000" b="1" dirty="0">
                <a:latin typeface="Gamond"/>
                <a:cs typeface="Gamond"/>
              </a:rPr>
              <a:t>One Point Crossover (1PTX)</a:t>
            </a:r>
          </a:p>
          <a:p>
            <a:r>
              <a:rPr lang="en-AU" altLang="en-US" sz="2000" dirty="0">
                <a:latin typeface="Gamond"/>
                <a:cs typeface="Gamond"/>
              </a:rPr>
              <a:t>Generate a random number in [0,1), if it is smaller than a </a:t>
            </a:r>
            <a:r>
              <a:rPr lang="en-AU" altLang="en-US" sz="2000" b="1" dirty="0">
                <a:latin typeface="Gamond"/>
                <a:cs typeface="Gamond"/>
              </a:rPr>
              <a:t>crossover probability</a:t>
            </a:r>
            <a:r>
              <a:rPr lang="en-AU" altLang="en-US" sz="2000" dirty="0">
                <a:latin typeface="Gamond"/>
                <a:cs typeface="Gamond"/>
              </a:rPr>
              <a:t> p</a:t>
            </a:r>
            <a:r>
              <a:rPr lang="en-AU" altLang="en-US" sz="2000" baseline="-25000" dirty="0">
                <a:latin typeface="Gamond"/>
                <a:cs typeface="Gamond"/>
              </a:rPr>
              <a:t>c</a:t>
            </a:r>
            <a:r>
              <a:rPr lang="en-AU" altLang="en-US" sz="2000" dirty="0">
                <a:latin typeface="Gamond"/>
                <a:cs typeface="Gamond"/>
              </a:rPr>
              <a:t> Then </a:t>
            </a:r>
          </a:p>
          <a:p>
            <a:pPr lvl="1"/>
            <a:r>
              <a:rPr lang="en-AU" altLang="en-US" sz="1800" dirty="0">
                <a:latin typeface="Gamond"/>
                <a:cs typeface="Gamond"/>
              </a:rPr>
              <a:t>Select a random crossover site in [1,choromosome length]</a:t>
            </a:r>
          </a:p>
          <a:p>
            <a:pPr lvl="1"/>
            <a:r>
              <a:rPr lang="en-AU" altLang="en-US" sz="1800" dirty="0">
                <a:latin typeface="Gamond"/>
                <a:cs typeface="Gamond"/>
              </a:rPr>
              <a:t>Split individuals at the selected site</a:t>
            </a:r>
          </a:p>
          <a:p>
            <a:pPr lvl="1"/>
            <a:r>
              <a:rPr lang="en-AU" altLang="en-US" sz="1800" dirty="0">
                <a:latin typeface="Gamond"/>
                <a:cs typeface="Gamond"/>
              </a:rPr>
              <a:t>Exchange segments between pairs to form two new individuals</a:t>
            </a:r>
          </a:p>
          <a:p>
            <a:r>
              <a:rPr lang="en-AU" altLang="en-US" sz="2000" dirty="0">
                <a:latin typeface="Gamond"/>
                <a:cs typeface="Gamond"/>
              </a:rPr>
              <a:t>Else</a:t>
            </a:r>
          </a:p>
          <a:p>
            <a:pPr lvl="1"/>
            <a:r>
              <a:rPr lang="en-AU" altLang="en-US" sz="1800" dirty="0">
                <a:latin typeface="Gamond"/>
                <a:cs typeface="Gamond"/>
              </a:rPr>
              <a:t>Copy the individuals as new individuals</a:t>
            </a:r>
          </a:p>
          <a:p>
            <a:endParaRPr lang="en-GB" sz="3600" dirty="0">
              <a:latin typeface="Gamond"/>
              <a:cs typeface="Gamond"/>
            </a:endParaRPr>
          </a:p>
          <a:p>
            <a:endParaRPr lang="en-AU" altLang="en-US" sz="2000" dirty="0">
              <a:latin typeface="Gamond"/>
              <a:cs typeface="Gamond"/>
            </a:endParaRPr>
          </a:p>
          <a:p>
            <a:endParaRPr lang="tr-TR" altLang="en-US" sz="2000" dirty="0">
              <a:latin typeface="Gamond"/>
              <a:cs typeface="Gamond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AF79B-88B0-4882-AE17-66DE682E93C1}" type="slidenum">
              <a:rPr lang="tr-TR" altLang="en-US"/>
              <a:pPr/>
              <a:t>26</a:t>
            </a:fld>
            <a:endParaRPr lang="tr-TR" altLang="en-US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Recombination/Crossover</a:t>
            </a:r>
            <a:endParaRPr lang="tr-TR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8D5EC7-2B22-6B4D-9113-EA62AE7D8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75A3A2-855C-5347-8D19-006E520AE005}"/>
              </a:ext>
            </a:extLst>
          </p:cNvPr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AB8F4C41-6F8B-F043-B7FC-2E74E15D0FC4}"/>
                </a:ext>
              </a:extLst>
            </p:cNvPr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Encoding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096AF50A-669B-D14E-A0D0-5C737CB8BB4A}"/>
                </a:ext>
              </a:extLst>
            </p:cNvPr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Initialisation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2FB9BD48-5EE4-0A47-A175-5FEFE8822B85}"/>
                </a:ext>
              </a:extLst>
            </p:cNvPr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Selection</a:t>
              </a: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988CF842-B5DB-E84D-A56E-ED5FFCBB3B4B}"/>
                </a:ext>
              </a:extLst>
            </p:cNvPr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Reproduction</a:t>
              </a:r>
            </a:p>
          </p:txBody>
        </p:sp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46FAD4B7-5925-4C4B-893F-14D9AEF407C5}"/>
                </a:ext>
              </a:extLst>
            </p:cNvPr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Replacement</a:t>
              </a: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C3CD6CD5-EFD2-CC4B-B4FB-CC6EB12A8346}"/>
                </a:ext>
              </a:extLst>
            </p:cNvPr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Fitness function</a:t>
              </a: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FF7FF7C3-5B8B-AB44-B8AA-925E72566508}"/>
                </a:ext>
              </a:extLst>
            </p:cNvPr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Stopping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692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B95B-6013-48F7-B55B-E77C3C8CDB0A}" type="slidenum">
              <a:rPr lang="tr-TR" altLang="en-US"/>
              <a:pPr/>
              <a:t>27</a:t>
            </a:fld>
            <a:endParaRPr lang="tr-TR" altLang="en-US"/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VI</a:t>
            </a:r>
            <a:endParaRPr lang="tr-TR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1224312" y="2002755"/>
            <a:ext cx="2514600" cy="3946525"/>
            <a:chOff x="4932363" y="2060575"/>
            <a:chExt cx="2514600" cy="3946525"/>
          </a:xfrm>
        </p:grpSpPr>
        <p:grpSp>
          <p:nvGrpSpPr>
            <p:cNvPr id="65569" name="Group 33"/>
            <p:cNvGrpSpPr>
              <a:grpSpLocks/>
            </p:cNvGrpSpPr>
            <p:nvPr/>
          </p:nvGrpSpPr>
          <p:grpSpPr bwMode="auto">
            <a:xfrm>
              <a:off x="5008563" y="2289175"/>
              <a:ext cx="2286000" cy="469900"/>
              <a:chOff x="144" y="912"/>
              <a:chExt cx="1440" cy="296"/>
            </a:xfrm>
          </p:grpSpPr>
          <p:sp>
            <p:nvSpPr>
              <p:cNvPr id="65570" name="Text Box 34"/>
              <p:cNvSpPr txBox="1">
                <a:spLocks noChangeArrowheads="1"/>
              </p:cNvSpPr>
              <p:nvPr/>
            </p:nvSpPr>
            <p:spPr bwMode="auto">
              <a:xfrm>
                <a:off x="144" y="912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5571" name="Text Box 35"/>
              <p:cNvSpPr txBox="1">
                <a:spLocks noChangeArrowheads="1"/>
              </p:cNvSpPr>
              <p:nvPr/>
            </p:nvSpPr>
            <p:spPr bwMode="auto">
              <a:xfrm>
                <a:off x="432" y="912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5572" name="Text Box 36"/>
              <p:cNvSpPr txBox="1">
                <a:spLocks noChangeArrowheads="1"/>
              </p:cNvSpPr>
              <p:nvPr/>
            </p:nvSpPr>
            <p:spPr bwMode="auto">
              <a:xfrm>
                <a:off x="720" y="912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5573" name="Text Box 37"/>
              <p:cNvSpPr txBox="1">
                <a:spLocks noChangeArrowheads="1"/>
              </p:cNvSpPr>
              <p:nvPr/>
            </p:nvSpPr>
            <p:spPr bwMode="auto">
              <a:xfrm>
                <a:off x="1008" y="912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5574" name="Text Box 38"/>
              <p:cNvSpPr txBox="1">
                <a:spLocks noChangeArrowheads="1"/>
              </p:cNvSpPr>
              <p:nvPr/>
            </p:nvSpPr>
            <p:spPr bwMode="auto">
              <a:xfrm>
                <a:off x="1296" y="912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</p:grpSp>
        <p:grpSp>
          <p:nvGrpSpPr>
            <p:cNvPr id="65575" name="Group 39"/>
            <p:cNvGrpSpPr>
              <a:grpSpLocks/>
            </p:cNvGrpSpPr>
            <p:nvPr/>
          </p:nvGrpSpPr>
          <p:grpSpPr bwMode="auto">
            <a:xfrm>
              <a:off x="5008563" y="2974975"/>
              <a:ext cx="2286000" cy="469900"/>
              <a:chOff x="768" y="864"/>
              <a:chExt cx="1440" cy="296"/>
            </a:xfrm>
          </p:grpSpPr>
          <p:sp>
            <p:nvSpPr>
              <p:cNvPr id="65576" name="Text Box 40"/>
              <p:cNvSpPr txBox="1">
                <a:spLocks noChangeArrowheads="1"/>
              </p:cNvSpPr>
              <p:nvPr/>
            </p:nvSpPr>
            <p:spPr bwMode="auto">
              <a:xfrm>
                <a:off x="768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5577" name="Text Box 41"/>
              <p:cNvSpPr txBox="1">
                <a:spLocks noChangeArrowheads="1"/>
              </p:cNvSpPr>
              <p:nvPr/>
            </p:nvSpPr>
            <p:spPr bwMode="auto">
              <a:xfrm>
                <a:off x="1056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5578" name="Text Box 42"/>
              <p:cNvSpPr txBox="1">
                <a:spLocks noChangeArrowheads="1"/>
              </p:cNvSpPr>
              <p:nvPr/>
            </p:nvSpPr>
            <p:spPr bwMode="auto">
              <a:xfrm>
                <a:off x="1344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5579" name="Text Box 43"/>
              <p:cNvSpPr txBox="1">
                <a:spLocks noChangeArrowheads="1"/>
              </p:cNvSpPr>
              <p:nvPr/>
            </p:nvSpPr>
            <p:spPr bwMode="auto">
              <a:xfrm>
                <a:off x="1632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5580" name="Text Box 44"/>
              <p:cNvSpPr txBox="1">
                <a:spLocks noChangeArrowheads="1"/>
              </p:cNvSpPr>
              <p:nvPr/>
            </p:nvSpPr>
            <p:spPr bwMode="auto">
              <a:xfrm>
                <a:off x="1920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</p:grpSp>
        <p:grpSp>
          <p:nvGrpSpPr>
            <p:cNvPr id="65581" name="Group 45"/>
            <p:cNvGrpSpPr>
              <a:grpSpLocks/>
            </p:cNvGrpSpPr>
            <p:nvPr/>
          </p:nvGrpSpPr>
          <p:grpSpPr bwMode="auto">
            <a:xfrm>
              <a:off x="5008563" y="3660775"/>
              <a:ext cx="2286000" cy="469900"/>
              <a:chOff x="768" y="864"/>
              <a:chExt cx="1440" cy="296"/>
            </a:xfrm>
          </p:grpSpPr>
          <p:sp>
            <p:nvSpPr>
              <p:cNvPr id="65582" name="Text Box 46"/>
              <p:cNvSpPr txBox="1">
                <a:spLocks noChangeArrowheads="1"/>
              </p:cNvSpPr>
              <p:nvPr/>
            </p:nvSpPr>
            <p:spPr bwMode="auto">
              <a:xfrm>
                <a:off x="768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5583" name="Text Box 47"/>
              <p:cNvSpPr txBox="1">
                <a:spLocks noChangeArrowheads="1"/>
              </p:cNvSpPr>
              <p:nvPr/>
            </p:nvSpPr>
            <p:spPr bwMode="auto">
              <a:xfrm>
                <a:off x="1056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5584" name="Text Box 48"/>
              <p:cNvSpPr txBox="1">
                <a:spLocks noChangeArrowheads="1"/>
              </p:cNvSpPr>
              <p:nvPr/>
            </p:nvSpPr>
            <p:spPr bwMode="auto">
              <a:xfrm>
                <a:off x="1344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5585" name="Text Box 49"/>
              <p:cNvSpPr txBox="1">
                <a:spLocks noChangeArrowheads="1"/>
              </p:cNvSpPr>
              <p:nvPr/>
            </p:nvSpPr>
            <p:spPr bwMode="auto">
              <a:xfrm>
                <a:off x="1632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5586" name="Text Box 50"/>
              <p:cNvSpPr txBox="1">
                <a:spLocks noChangeArrowheads="1"/>
              </p:cNvSpPr>
              <p:nvPr/>
            </p:nvSpPr>
            <p:spPr bwMode="auto">
              <a:xfrm>
                <a:off x="1920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</p:grpSp>
        <p:grpSp>
          <p:nvGrpSpPr>
            <p:cNvPr id="65587" name="Group 51"/>
            <p:cNvGrpSpPr>
              <a:grpSpLocks/>
            </p:cNvGrpSpPr>
            <p:nvPr/>
          </p:nvGrpSpPr>
          <p:grpSpPr bwMode="auto">
            <a:xfrm>
              <a:off x="5008563" y="4346575"/>
              <a:ext cx="2286000" cy="469900"/>
              <a:chOff x="768" y="864"/>
              <a:chExt cx="1440" cy="296"/>
            </a:xfrm>
          </p:grpSpPr>
          <p:sp>
            <p:nvSpPr>
              <p:cNvPr id="65588" name="Text Box 52"/>
              <p:cNvSpPr txBox="1">
                <a:spLocks noChangeArrowheads="1"/>
              </p:cNvSpPr>
              <p:nvPr/>
            </p:nvSpPr>
            <p:spPr bwMode="auto">
              <a:xfrm>
                <a:off x="768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5589" name="Text Box 53"/>
              <p:cNvSpPr txBox="1">
                <a:spLocks noChangeArrowheads="1"/>
              </p:cNvSpPr>
              <p:nvPr/>
            </p:nvSpPr>
            <p:spPr bwMode="auto">
              <a:xfrm>
                <a:off x="1056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5590" name="Text Box 54"/>
              <p:cNvSpPr txBox="1">
                <a:spLocks noChangeArrowheads="1"/>
              </p:cNvSpPr>
              <p:nvPr/>
            </p:nvSpPr>
            <p:spPr bwMode="auto">
              <a:xfrm>
                <a:off x="1344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5591" name="Text Box 55"/>
              <p:cNvSpPr txBox="1">
                <a:spLocks noChangeArrowheads="1"/>
              </p:cNvSpPr>
              <p:nvPr/>
            </p:nvSpPr>
            <p:spPr bwMode="auto">
              <a:xfrm>
                <a:off x="1632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5592" name="Text Box 56"/>
              <p:cNvSpPr txBox="1">
                <a:spLocks noChangeArrowheads="1"/>
              </p:cNvSpPr>
              <p:nvPr/>
            </p:nvSpPr>
            <p:spPr bwMode="auto">
              <a:xfrm>
                <a:off x="1920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</p:grpSp>
        <p:grpSp>
          <p:nvGrpSpPr>
            <p:cNvPr id="65593" name="Group 57"/>
            <p:cNvGrpSpPr>
              <a:grpSpLocks/>
            </p:cNvGrpSpPr>
            <p:nvPr/>
          </p:nvGrpSpPr>
          <p:grpSpPr bwMode="auto">
            <a:xfrm>
              <a:off x="4932363" y="2060575"/>
              <a:ext cx="2514600" cy="3946525"/>
              <a:chOff x="96" y="768"/>
              <a:chExt cx="1584" cy="2486"/>
            </a:xfrm>
          </p:grpSpPr>
          <p:sp>
            <p:nvSpPr>
              <p:cNvPr id="65594" name="Rectangle 58"/>
              <p:cNvSpPr>
                <a:spLocks noChangeArrowheads="1"/>
              </p:cNvSpPr>
              <p:nvPr/>
            </p:nvSpPr>
            <p:spPr bwMode="auto">
              <a:xfrm>
                <a:off x="96" y="768"/>
                <a:ext cx="1584" cy="2256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5595" name="Text Box 59"/>
              <p:cNvSpPr txBox="1">
                <a:spLocks noChangeArrowheads="1"/>
              </p:cNvSpPr>
              <p:nvPr/>
            </p:nvSpPr>
            <p:spPr bwMode="auto">
              <a:xfrm>
                <a:off x="528" y="2736"/>
                <a:ext cx="1152" cy="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accent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endParaRPr lang="en-US" altLang="en-US" sz="2400" b="0">
                  <a:latin typeface="Times New Roman" pitchFamily="18" charset="0"/>
                </a:endParaRPr>
              </a:p>
              <a:p>
                <a:r>
                  <a:rPr lang="en-US" altLang="en-US" sz="2400" b="0">
                    <a:latin typeface="Times New Roman" pitchFamily="18" charset="0"/>
                  </a:rPr>
                  <a:t>Offspring</a:t>
                </a:r>
                <a:endParaRPr lang="en-US" altLang="en-US" u="sng">
                  <a:solidFill>
                    <a:srgbClr val="FFCCFF"/>
                  </a:solidFill>
                </a:endParaRPr>
              </a:p>
            </p:txBody>
          </p:sp>
        </p:grpSp>
      </p:grpSp>
      <p:sp>
        <p:nvSpPr>
          <p:cNvPr id="65597" name="Line 61"/>
          <p:cNvSpPr>
            <a:spLocks noChangeShapeType="1"/>
          </p:cNvSpPr>
          <p:nvPr/>
        </p:nvSpPr>
        <p:spPr bwMode="auto">
          <a:xfrm>
            <a:off x="1763713" y="1628775"/>
            <a:ext cx="0" cy="2087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65540" name="Group 4"/>
          <p:cNvGrpSpPr>
            <a:grpSpLocks/>
          </p:cNvGrpSpPr>
          <p:nvPr/>
        </p:nvGrpSpPr>
        <p:grpSpPr bwMode="auto">
          <a:xfrm>
            <a:off x="5004048" y="2526854"/>
            <a:ext cx="2286000" cy="469900"/>
            <a:chOff x="144" y="912"/>
            <a:chExt cx="1440" cy="296"/>
          </a:xfrm>
        </p:grpSpPr>
        <p:sp>
          <p:nvSpPr>
            <p:cNvPr id="65541" name="Text Box 5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42" name="Text Box 6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5543" name="Text Box 7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5544" name="Text Box 8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45" name="Text Box 9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5546" name="Group 10"/>
          <p:cNvGrpSpPr>
            <a:grpSpLocks/>
          </p:cNvGrpSpPr>
          <p:nvPr/>
        </p:nvGrpSpPr>
        <p:grpSpPr bwMode="auto">
          <a:xfrm>
            <a:off x="5004048" y="4402226"/>
            <a:ext cx="2286000" cy="469900"/>
            <a:chOff x="768" y="864"/>
            <a:chExt cx="1440" cy="296"/>
          </a:xfrm>
        </p:grpSpPr>
        <p:sp>
          <p:nvSpPr>
            <p:cNvPr id="65547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48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50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51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5552" name="Group 16"/>
          <p:cNvGrpSpPr>
            <a:grpSpLocks/>
          </p:cNvGrpSpPr>
          <p:nvPr/>
        </p:nvGrpSpPr>
        <p:grpSpPr bwMode="auto">
          <a:xfrm>
            <a:off x="5004048" y="3103116"/>
            <a:ext cx="2286000" cy="469900"/>
            <a:chOff x="768" y="864"/>
            <a:chExt cx="1440" cy="296"/>
          </a:xfrm>
        </p:grpSpPr>
        <p:sp>
          <p:nvSpPr>
            <p:cNvPr id="65553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5554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55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5556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57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5558" name="Group 22"/>
          <p:cNvGrpSpPr>
            <a:grpSpLocks/>
          </p:cNvGrpSpPr>
          <p:nvPr/>
        </p:nvGrpSpPr>
        <p:grpSpPr bwMode="auto">
          <a:xfrm>
            <a:off x="5004048" y="3793455"/>
            <a:ext cx="2286000" cy="469900"/>
            <a:chOff x="768" y="864"/>
            <a:chExt cx="1440" cy="296"/>
          </a:xfrm>
        </p:grpSpPr>
        <p:sp>
          <p:nvSpPr>
            <p:cNvPr id="65559" name="Text Box 2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5560" name="Text Box 2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61" name="Text Box 2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5562" name="Text Box 2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63" name="Text Box 2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sp>
        <p:nvSpPr>
          <p:cNvPr id="65598" name="Line 62"/>
          <p:cNvSpPr>
            <a:spLocks noChangeShapeType="1"/>
          </p:cNvSpPr>
          <p:nvPr/>
        </p:nvSpPr>
        <p:spPr bwMode="auto">
          <a:xfrm>
            <a:off x="2672112" y="3429000"/>
            <a:ext cx="0" cy="19446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5599" name="Line 63"/>
          <p:cNvSpPr>
            <a:spLocks noChangeShapeType="1"/>
          </p:cNvSpPr>
          <p:nvPr/>
        </p:nvSpPr>
        <p:spPr bwMode="auto">
          <a:xfrm flipV="1">
            <a:off x="3810000" y="4005064"/>
            <a:ext cx="906016" cy="1440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5600" name="Line 64"/>
          <p:cNvSpPr>
            <a:spLocks noChangeShapeType="1"/>
          </p:cNvSpPr>
          <p:nvPr/>
        </p:nvSpPr>
        <p:spPr bwMode="auto">
          <a:xfrm>
            <a:off x="3807918" y="4149080"/>
            <a:ext cx="908098" cy="5040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5601" name="Line 65"/>
          <p:cNvSpPr>
            <a:spLocks noChangeShapeType="1"/>
          </p:cNvSpPr>
          <p:nvPr/>
        </p:nvSpPr>
        <p:spPr bwMode="auto">
          <a:xfrm flipV="1">
            <a:off x="3779838" y="2636267"/>
            <a:ext cx="1008062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5602" name="Line 66"/>
          <p:cNvSpPr>
            <a:spLocks noChangeShapeType="1"/>
          </p:cNvSpPr>
          <p:nvPr/>
        </p:nvSpPr>
        <p:spPr bwMode="auto">
          <a:xfrm>
            <a:off x="3779912" y="2852167"/>
            <a:ext cx="1008063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5603" name="Line 67"/>
          <p:cNvSpPr>
            <a:spLocks noChangeShapeType="1"/>
          </p:cNvSpPr>
          <p:nvPr/>
        </p:nvSpPr>
        <p:spPr bwMode="auto">
          <a:xfrm flipH="1">
            <a:off x="1763713" y="1700213"/>
            <a:ext cx="1655762" cy="2159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5604" name="Line 68"/>
          <p:cNvSpPr>
            <a:spLocks noChangeShapeType="1"/>
          </p:cNvSpPr>
          <p:nvPr/>
        </p:nvSpPr>
        <p:spPr bwMode="auto">
          <a:xfrm flipH="1">
            <a:off x="2700338" y="1700213"/>
            <a:ext cx="719137" cy="18732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5605" name="Text Box 69"/>
          <p:cNvSpPr txBox="1">
            <a:spLocks noChangeArrowheads="1"/>
          </p:cNvSpPr>
          <p:nvPr/>
        </p:nvSpPr>
        <p:spPr bwMode="auto">
          <a:xfrm>
            <a:off x="3419475" y="1268413"/>
            <a:ext cx="30956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0" dirty="0"/>
              <a:t>Randomly determined crossover points</a:t>
            </a:r>
            <a:endParaRPr lang="tr-TR" altLang="en-US" sz="2000" b="0" dirty="0"/>
          </a:p>
        </p:txBody>
      </p:sp>
      <p:sp>
        <p:nvSpPr>
          <p:cNvPr id="66" name="Text Box 69"/>
          <p:cNvSpPr txBox="1">
            <a:spLocks noChangeArrowheads="1"/>
          </p:cNvSpPr>
          <p:nvPr/>
        </p:nvSpPr>
        <p:spPr bwMode="auto">
          <a:xfrm>
            <a:off x="7589105" y="2996754"/>
            <a:ext cx="187220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0" dirty="0"/>
              <a:t>Exchange genetic material</a:t>
            </a:r>
            <a:endParaRPr lang="tr-TR" altLang="en-US" sz="2000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E73D1-6F16-334D-868C-7EED9FA80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458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5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5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5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5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5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5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5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5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5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5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5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97" grpId="0" animBg="1"/>
      <p:bldP spid="65598" grpId="0" animBg="1"/>
      <p:bldP spid="65599" grpId="0" animBg="1"/>
      <p:bldP spid="65600" grpId="0" animBg="1"/>
      <p:bldP spid="65601" grpId="0" animBg="1"/>
      <p:bldP spid="65602" grpId="0" animBg="1"/>
      <p:bldP spid="65603" grpId="0" animBg="1"/>
      <p:bldP spid="65604" grpId="0" animBg="1"/>
      <p:bldP spid="65605" grpId="0"/>
      <p:bldP spid="6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2 Point Crossover (2PTX)</a:t>
            </a:r>
          </a:p>
          <a:p>
            <a:r>
              <a:rPr lang="en-GB" sz="2800" dirty="0"/>
              <a:t>K-point Crossover</a:t>
            </a:r>
          </a:p>
          <a:p>
            <a:r>
              <a:rPr lang="en-GB" sz="2800" dirty="0"/>
              <a:t>Uniform Crossover (UX)</a:t>
            </a:r>
          </a:p>
          <a:p>
            <a:pPr lvl="1"/>
            <a:r>
              <a:rPr lang="en-GB" sz="2400" dirty="0"/>
              <a:t>The uniform crossover considers each bit in the parent strings for exchange with a probability of 0.5.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550B-508B-4D61-A817-90B00A29C4EF}" type="slidenum">
              <a:rPr lang="tr-TR" altLang="en-US" smtClean="0"/>
              <a:pPr/>
              <a:t>28</a:t>
            </a:fld>
            <a:endParaRPr lang="tr-T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Crossover Operators</a:t>
            </a:r>
          </a:p>
        </p:txBody>
      </p: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1637928" y="4365104"/>
            <a:ext cx="2286000" cy="469900"/>
            <a:chOff x="144" y="912"/>
            <a:chExt cx="1440" cy="296"/>
          </a:xfrm>
        </p:grpSpPr>
        <p:sp>
          <p:nvSpPr>
            <p:cNvPr id="6" name="Text Box 38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7" name="Text Box 39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8" name="Text Box 40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9" name="Text Box 41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0" name="Text Box 42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17" name="Group 49"/>
          <p:cNvGrpSpPr>
            <a:grpSpLocks/>
          </p:cNvGrpSpPr>
          <p:nvPr/>
        </p:nvGrpSpPr>
        <p:grpSpPr bwMode="auto">
          <a:xfrm>
            <a:off x="1637928" y="5407372"/>
            <a:ext cx="2286000" cy="469900"/>
            <a:chOff x="768" y="864"/>
            <a:chExt cx="1440" cy="296"/>
          </a:xfrm>
          <a:solidFill>
            <a:schemeClr val="accent1"/>
          </a:solidFill>
        </p:grpSpPr>
        <p:sp>
          <p:nvSpPr>
            <p:cNvPr id="18" name="Text Box 50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9" name="Text Box 51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0" name="Text Box 52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1" name="Text Box 53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2" name="Text Box 54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</p:grpSp>
      <p:sp>
        <p:nvSpPr>
          <p:cNvPr id="30" name="Text Box 38"/>
          <p:cNvSpPr txBox="1">
            <a:spLocks noChangeArrowheads="1"/>
          </p:cNvSpPr>
          <p:nvPr/>
        </p:nvSpPr>
        <p:spPr bwMode="auto">
          <a:xfrm>
            <a:off x="4734272" y="4365104"/>
            <a:ext cx="4572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>
                <a:latin typeface="Times New Roman" pitchFamily="18" charset="0"/>
              </a:rPr>
              <a:t>0</a:t>
            </a:r>
          </a:p>
        </p:txBody>
      </p:sp>
      <p:sp>
        <p:nvSpPr>
          <p:cNvPr id="31" name="Text Box 39"/>
          <p:cNvSpPr txBox="1">
            <a:spLocks noChangeArrowheads="1"/>
          </p:cNvSpPr>
          <p:nvPr/>
        </p:nvSpPr>
        <p:spPr bwMode="auto">
          <a:xfrm>
            <a:off x="5191472" y="4365104"/>
            <a:ext cx="457200" cy="469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 dirty="0">
                <a:latin typeface="Times New Roman" pitchFamily="18" charset="0"/>
              </a:rPr>
              <a:t>1</a:t>
            </a:r>
          </a:p>
        </p:txBody>
      </p:sp>
      <p:sp>
        <p:nvSpPr>
          <p:cNvPr id="32" name="Text Box 40"/>
          <p:cNvSpPr txBox="1">
            <a:spLocks noChangeArrowheads="1"/>
          </p:cNvSpPr>
          <p:nvPr/>
        </p:nvSpPr>
        <p:spPr bwMode="auto">
          <a:xfrm>
            <a:off x="5648672" y="4365104"/>
            <a:ext cx="4572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 dirty="0">
                <a:latin typeface="Times New Roman" pitchFamily="18" charset="0"/>
              </a:rPr>
              <a:t>1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6105872" y="4365104"/>
            <a:ext cx="4572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 dirty="0">
                <a:latin typeface="Times New Roman" pitchFamily="18" charset="0"/>
              </a:rPr>
              <a:t>0</a:t>
            </a:r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563072" y="4365104"/>
            <a:ext cx="457200" cy="469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 dirty="0">
                <a:latin typeface="Times New Roman" pitchFamily="18" charset="0"/>
              </a:rPr>
              <a:t>0</a:t>
            </a:r>
          </a:p>
        </p:txBody>
      </p:sp>
      <p:sp>
        <p:nvSpPr>
          <p:cNvPr id="36" name="Text Box 50"/>
          <p:cNvSpPr txBox="1">
            <a:spLocks noChangeArrowheads="1"/>
          </p:cNvSpPr>
          <p:nvPr/>
        </p:nvSpPr>
        <p:spPr bwMode="auto">
          <a:xfrm>
            <a:off x="4734272" y="5373216"/>
            <a:ext cx="457200" cy="469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 dirty="0">
                <a:latin typeface="Times New Roman" pitchFamily="18" charset="0"/>
              </a:rPr>
              <a:t>1</a:t>
            </a:r>
          </a:p>
        </p:txBody>
      </p:sp>
      <p:sp>
        <p:nvSpPr>
          <p:cNvPr id="37" name="Text Box 51"/>
          <p:cNvSpPr txBox="1">
            <a:spLocks noChangeArrowheads="1"/>
          </p:cNvSpPr>
          <p:nvPr/>
        </p:nvSpPr>
        <p:spPr bwMode="auto">
          <a:xfrm>
            <a:off x="5191472" y="5373216"/>
            <a:ext cx="457200" cy="469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 dirty="0">
                <a:latin typeface="Times New Roman" pitchFamily="18" charset="0"/>
              </a:rPr>
              <a:t>0</a:t>
            </a:r>
          </a:p>
        </p:txBody>
      </p:sp>
      <p:sp>
        <p:nvSpPr>
          <p:cNvPr id="38" name="Text Box 52"/>
          <p:cNvSpPr txBox="1">
            <a:spLocks noChangeArrowheads="1"/>
          </p:cNvSpPr>
          <p:nvPr/>
        </p:nvSpPr>
        <p:spPr bwMode="auto">
          <a:xfrm>
            <a:off x="5648672" y="5373216"/>
            <a:ext cx="457200" cy="469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>
                <a:latin typeface="Times New Roman" pitchFamily="18" charset="0"/>
              </a:rPr>
              <a:t>1</a:t>
            </a:r>
          </a:p>
        </p:txBody>
      </p:sp>
      <p:sp>
        <p:nvSpPr>
          <p:cNvPr id="39" name="Text Box 53"/>
          <p:cNvSpPr txBox="1">
            <a:spLocks noChangeArrowheads="1"/>
          </p:cNvSpPr>
          <p:nvPr/>
        </p:nvSpPr>
        <p:spPr bwMode="auto">
          <a:xfrm>
            <a:off x="6105872" y="5373216"/>
            <a:ext cx="457200" cy="469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>
                <a:latin typeface="Times New Roman" pitchFamily="18" charset="0"/>
              </a:rPr>
              <a:t>0</a:t>
            </a:r>
          </a:p>
        </p:txBody>
      </p:sp>
      <p:sp>
        <p:nvSpPr>
          <p:cNvPr id="40" name="Text Box 54"/>
          <p:cNvSpPr txBox="1">
            <a:spLocks noChangeArrowheads="1"/>
          </p:cNvSpPr>
          <p:nvPr/>
        </p:nvSpPr>
        <p:spPr bwMode="auto">
          <a:xfrm>
            <a:off x="6563072" y="5373216"/>
            <a:ext cx="457200" cy="469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 dirty="0">
                <a:latin typeface="Times New Roman" pitchFamily="18" charset="0"/>
              </a:rPr>
              <a:t>1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39552" y="4798893"/>
            <a:ext cx="3710968" cy="646331"/>
            <a:chOff x="539552" y="4798893"/>
            <a:chExt cx="3710968" cy="646331"/>
          </a:xfrm>
        </p:grpSpPr>
        <p:sp>
          <p:nvSpPr>
            <p:cNvPr id="41" name="TextBox 40"/>
            <p:cNvSpPr txBox="1"/>
            <p:nvPr/>
          </p:nvSpPr>
          <p:spPr>
            <a:xfrm>
              <a:off x="539552" y="4798893"/>
              <a:ext cx="17281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Random Number</a:t>
              </a:r>
            </a:p>
          </p:txBody>
        </p:sp>
        <p:cxnSp>
          <p:nvCxnSpPr>
            <p:cNvPr id="43" name="Straight Arrow Connector 42"/>
            <p:cNvCxnSpPr>
              <a:stCxn id="6" idx="2"/>
              <a:endCxn id="18" idx="0"/>
            </p:cNvCxnSpPr>
            <p:nvPr/>
          </p:nvCxnSpPr>
          <p:spPr bwMode="auto">
            <a:xfrm>
              <a:off x="1866528" y="4835004"/>
              <a:ext cx="0" cy="5723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Straight Arrow Connector 43"/>
            <p:cNvCxnSpPr>
              <a:stCxn id="7" idx="2"/>
              <a:endCxn id="19" idx="0"/>
            </p:cNvCxnSpPr>
            <p:nvPr/>
          </p:nvCxnSpPr>
          <p:spPr bwMode="auto">
            <a:xfrm>
              <a:off x="2323728" y="4835004"/>
              <a:ext cx="0" cy="5723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Straight Arrow Connector 44"/>
            <p:cNvCxnSpPr>
              <a:stCxn id="8" idx="2"/>
              <a:endCxn id="20" idx="0"/>
            </p:cNvCxnSpPr>
            <p:nvPr/>
          </p:nvCxnSpPr>
          <p:spPr bwMode="auto">
            <a:xfrm>
              <a:off x="2780928" y="4835004"/>
              <a:ext cx="0" cy="5723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>
              <a:stCxn id="9" idx="2"/>
              <a:endCxn id="21" idx="0"/>
            </p:cNvCxnSpPr>
            <p:nvPr/>
          </p:nvCxnSpPr>
          <p:spPr bwMode="auto">
            <a:xfrm>
              <a:off x="3238128" y="4835004"/>
              <a:ext cx="0" cy="5723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Straight Arrow Connector 50"/>
            <p:cNvCxnSpPr>
              <a:stCxn id="10" idx="2"/>
              <a:endCxn id="22" idx="0"/>
            </p:cNvCxnSpPr>
            <p:nvPr/>
          </p:nvCxnSpPr>
          <p:spPr bwMode="auto">
            <a:xfrm>
              <a:off x="3695328" y="4835004"/>
              <a:ext cx="0" cy="5723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7" name="Rectangle 56"/>
            <p:cNvSpPr/>
            <p:nvPr/>
          </p:nvSpPr>
          <p:spPr>
            <a:xfrm>
              <a:off x="1619672" y="5003884"/>
              <a:ext cx="26308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/>
                <a:t>     0.23    0.76    0.15    0.34   0.91</a:t>
              </a:r>
            </a:p>
          </p:txBody>
        </p:sp>
      </p:grpSp>
      <p:pic>
        <p:nvPicPr>
          <p:cNvPr id="62466" name="Picture 2" descr="TwoPointCrossover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7988" y="1268760"/>
            <a:ext cx="2378428" cy="10524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FB9DDBF-4C66-2F4D-A0FD-A6845900E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661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latin typeface="Gamond"/>
                <a:cs typeface="Gamond"/>
              </a:rPr>
              <a:t>Any offspring might be exposed to mutation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Gamond"/>
                <a:cs typeface="Gamond"/>
              </a:rPr>
              <a:t>Loop </a:t>
            </a:r>
            <a:r>
              <a:rPr lang="tr-TR" altLang="en-US" dirty="0">
                <a:latin typeface="Gamond"/>
                <a:cs typeface="Gamond"/>
              </a:rPr>
              <a:t>through all the alleles of all the individuals</a:t>
            </a:r>
            <a:r>
              <a:rPr lang="en-GB" altLang="en-US" dirty="0">
                <a:latin typeface="Gamond"/>
                <a:cs typeface="Gamond"/>
              </a:rPr>
              <a:t> one by one</a:t>
            </a:r>
            <a:r>
              <a:rPr lang="tr-TR" altLang="en-US" dirty="0">
                <a:latin typeface="Gamond"/>
                <a:cs typeface="Gamond"/>
              </a:rPr>
              <a:t>, and if that allele is selected for mutation</a:t>
            </a:r>
            <a:r>
              <a:rPr lang="en-US" altLang="en-US" dirty="0">
                <a:latin typeface="Gamond"/>
                <a:cs typeface="Gamond"/>
              </a:rPr>
              <a:t> with a given probability </a:t>
            </a:r>
            <a:r>
              <a:rPr lang="en-US" altLang="en-US" i="1" dirty="0">
                <a:latin typeface="Gamond"/>
                <a:cs typeface="Gamond"/>
              </a:rPr>
              <a:t>p</a:t>
            </a:r>
            <a:r>
              <a:rPr lang="en-US" altLang="en-US" i="1" baseline="-25000" dirty="0">
                <a:latin typeface="Gamond"/>
                <a:cs typeface="Gamond"/>
              </a:rPr>
              <a:t>m</a:t>
            </a:r>
            <a:r>
              <a:rPr lang="en-US" altLang="en-US" dirty="0">
                <a:latin typeface="Gamond"/>
                <a:cs typeface="Gamond"/>
              </a:rPr>
              <a:t>,</a:t>
            </a:r>
            <a:r>
              <a:rPr lang="tr-TR" altLang="en-US" dirty="0">
                <a:latin typeface="Gamond"/>
                <a:cs typeface="Gamond"/>
              </a:rPr>
              <a:t> you can either change it by a small amount or replace it with a new value</a:t>
            </a:r>
            <a:endParaRPr lang="en-US" altLang="en-US" dirty="0">
              <a:latin typeface="Gamond"/>
              <a:cs typeface="Gamond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latin typeface="Gamond"/>
                <a:cs typeface="Gamond"/>
              </a:rPr>
              <a:t>For binary representation mutation corresponds to flipping a selected gene value (0</a:t>
            </a:r>
            <a:r>
              <a:rPr lang="en-AU" altLang="en-US" sz="2000" dirty="0">
                <a:latin typeface="Gamond"/>
                <a:cs typeface="Gamond"/>
                <a:sym typeface="Symbol" pitchFamily="18" charset="2"/>
              </a:rPr>
              <a:t></a:t>
            </a:r>
            <a:r>
              <a:rPr lang="en-US" altLang="en-US" sz="2000" dirty="0">
                <a:latin typeface="Gamond"/>
                <a:cs typeface="Gamond"/>
              </a:rPr>
              <a:t>1, 1</a:t>
            </a:r>
            <a:r>
              <a:rPr lang="en-AU" altLang="en-US" sz="2000" dirty="0">
                <a:latin typeface="Gamond"/>
                <a:cs typeface="Gamond"/>
                <a:sym typeface="Symbol" pitchFamily="18" charset="2"/>
              </a:rPr>
              <a:t></a:t>
            </a:r>
            <a:r>
              <a:rPr lang="en-US" altLang="en-US" sz="2000" dirty="0">
                <a:latin typeface="Gamond"/>
                <a:cs typeface="Gamond"/>
              </a:rPr>
              <a:t>0)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Gamond"/>
                <a:cs typeface="Gamond"/>
              </a:rPr>
              <a:t>Mutation provides diversity and allows GA to investigate different regions of the search space (escaping)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Gamond"/>
                <a:cs typeface="Gamond"/>
              </a:rPr>
              <a:t>Mutation rate is typically chosen to be very small (0.001, 0.1). Choosing </a:t>
            </a:r>
            <a:r>
              <a:rPr lang="en-US" altLang="en-US" i="1" dirty="0">
                <a:latin typeface="Gamond"/>
                <a:cs typeface="Gamond"/>
              </a:rPr>
              <a:t>p</a:t>
            </a:r>
            <a:r>
              <a:rPr lang="en-US" altLang="en-US" i="1" baseline="-25000" dirty="0">
                <a:latin typeface="Gamond"/>
                <a:cs typeface="Gamond"/>
              </a:rPr>
              <a:t>m</a:t>
            </a:r>
            <a:r>
              <a:rPr lang="en-US" altLang="en-US" dirty="0">
                <a:latin typeface="Gamond"/>
                <a:cs typeface="Gamond"/>
              </a:rPr>
              <a:t> as (</a:t>
            </a:r>
            <a:r>
              <a:rPr lang="en-US" altLang="en-US" i="1" dirty="0">
                <a:latin typeface="Gamond"/>
                <a:cs typeface="Gamond"/>
              </a:rPr>
              <a:t>1/chromosome length) </a:t>
            </a:r>
            <a:r>
              <a:rPr lang="en-US" altLang="en-US" dirty="0">
                <a:latin typeface="Gamond"/>
                <a:cs typeface="Gamond"/>
              </a:rPr>
              <a:t>implies on average a single gene will be mutated for an individual.</a:t>
            </a:r>
            <a:endParaRPr lang="tr-TR" altLang="en-US" dirty="0">
              <a:latin typeface="Gamond"/>
              <a:cs typeface="Gamond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BD107-276E-481C-BB9A-8F2D749D415A}" type="slidenum">
              <a:rPr lang="tr-TR" altLang="en-US"/>
              <a:pPr/>
              <a:t>29</a:t>
            </a:fld>
            <a:endParaRPr lang="tr-TR" altLang="en-US"/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Mutation</a:t>
            </a:r>
            <a:endParaRPr lang="tr-TR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09F532-9561-B541-8F78-75302EF0F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579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ea typeface="宋体" charset="-122"/>
              </a:rPr>
              <a:t>Population-based metaheuristics </a:t>
            </a:r>
          </a:p>
          <a:p>
            <a:r>
              <a:rPr lang="en-GB" altLang="zh-CN" dirty="0">
                <a:ea typeface="宋体" charset="-122"/>
              </a:rPr>
              <a:t>Evolutionary Algorithms</a:t>
            </a:r>
          </a:p>
          <a:p>
            <a:pPr lvl="1"/>
            <a:r>
              <a:rPr lang="en-GB" dirty="0">
                <a:ea typeface="宋体" charset="-122"/>
              </a:rPr>
              <a:t>History</a:t>
            </a:r>
          </a:p>
          <a:p>
            <a:pPr lvl="1"/>
            <a:r>
              <a:rPr lang="en-GB" dirty="0">
                <a:ea typeface="宋体" charset="-122"/>
              </a:rPr>
              <a:t>Applications </a:t>
            </a:r>
          </a:p>
          <a:p>
            <a:pPr lvl="1"/>
            <a:r>
              <a:rPr lang="en-GB" dirty="0">
                <a:ea typeface="宋体" charset="-122"/>
              </a:rPr>
              <a:t>Basic components of an EA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  <a:pPr>
                <a:defRPr/>
              </a:pPr>
              <a:t>3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3587485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>
          <a:xfrm>
            <a:off x="3419871" y="1052736"/>
            <a:ext cx="5278041" cy="5112568"/>
          </a:xfrm>
        </p:spPr>
        <p:txBody>
          <a:bodyPr/>
          <a:lstStyle/>
          <a:p>
            <a:r>
              <a:rPr lang="en-US" altLang="en-US" dirty="0"/>
              <a:t>A loop is performed on each individual </a:t>
            </a:r>
            <a:endParaRPr lang="en-US" altLang="en-US" sz="2800" dirty="0"/>
          </a:p>
          <a:p>
            <a:pPr lvl="1"/>
            <a:r>
              <a:rPr lang="en-US" altLang="en-US" dirty="0"/>
              <a:t>If a random value in [0,1) is &lt;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m</a:t>
            </a:r>
            <a:r>
              <a:rPr lang="en-US" altLang="en-US" dirty="0"/>
              <a:t> =0.2 (1/5), then the allele value is flipped, otherwise kept same. </a:t>
            </a:r>
            <a:r>
              <a:rPr lang="en-US" altLang="en-US" sz="2000" dirty="0"/>
              <a:t> </a:t>
            </a:r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B05AE-0211-4A3A-9500-2E0050C1AD21}" type="slidenum">
              <a:rPr lang="tr-TR" altLang="en-US"/>
              <a:pPr/>
              <a:t>30</a:t>
            </a:fld>
            <a:endParaRPr lang="tr-TR" altLang="en-US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VII</a:t>
            </a:r>
            <a:endParaRPr lang="tr-TR" altLang="en-US"/>
          </a:p>
        </p:txBody>
      </p:sp>
      <p:grpSp>
        <p:nvGrpSpPr>
          <p:cNvPr id="67616" name="Group 32"/>
          <p:cNvGrpSpPr>
            <a:grpSpLocks/>
          </p:cNvGrpSpPr>
          <p:nvPr/>
        </p:nvGrpSpPr>
        <p:grpSpPr bwMode="auto">
          <a:xfrm>
            <a:off x="827088" y="2527052"/>
            <a:ext cx="2286000" cy="469900"/>
            <a:chOff x="768" y="864"/>
            <a:chExt cx="1440" cy="296"/>
          </a:xfrm>
          <a:noFill/>
        </p:grpSpPr>
        <p:sp>
          <p:nvSpPr>
            <p:cNvPr id="67617" name="Text Box 3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7618" name="Text Box 3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7619" name="Text Box 3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7620" name="Text Box 3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7621" name="Text Box 3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619760" y="2239739"/>
            <a:ext cx="25326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     0.23    0.76    0.41    0.14   0.91</a:t>
            </a:r>
          </a:p>
        </p:txBody>
      </p:sp>
      <p:sp>
        <p:nvSpPr>
          <p:cNvPr id="31" name="Text Box 15"/>
          <p:cNvSpPr txBox="1">
            <a:spLocks noChangeArrowheads="1"/>
          </p:cNvSpPr>
          <p:nvPr/>
        </p:nvSpPr>
        <p:spPr bwMode="auto">
          <a:xfrm>
            <a:off x="2185851" y="2525486"/>
            <a:ext cx="467085" cy="478819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 dirty="0">
                <a:latin typeface="Times New Roman" pitchFamily="18" charset="0"/>
              </a:rPr>
              <a:t>1</a:t>
            </a:r>
          </a:p>
        </p:txBody>
      </p:sp>
      <p:sp>
        <p:nvSpPr>
          <p:cNvPr id="2" name="Down Arrow 1"/>
          <p:cNvSpPr/>
          <p:nvPr/>
        </p:nvSpPr>
        <p:spPr bwMode="auto">
          <a:xfrm>
            <a:off x="971600" y="1844824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436713" y="1852228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22825" y="1852228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2386853" y="1852679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2771800" y="1844824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7" name="Group 32"/>
          <p:cNvGrpSpPr>
            <a:grpSpLocks/>
          </p:cNvGrpSpPr>
          <p:nvPr/>
        </p:nvGrpSpPr>
        <p:grpSpPr bwMode="auto">
          <a:xfrm>
            <a:off x="890896" y="4615284"/>
            <a:ext cx="2286000" cy="469900"/>
            <a:chOff x="768" y="864"/>
            <a:chExt cx="1440" cy="296"/>
          </a:xfrm>
          <a:noFill/>
        </p:grpSpPr>
        <p:sp>
          <p:nvSpPr>
            <p:cNvPr id="38" name="Text Box 3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39" name="Text Box 3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0" name="Text Box 3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41" name="Text Box 3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42" name="Text Box 3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683568" y="4327971"/>
            <a:ext cx="25410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     0.47    0.19    0.28    0.94   0.78</a:t>
            </a:r>
          </a:p>
        </p:txBody>
      </p:sp>
      <p:sp>
        <p:nvSpPr>
          <p:cNvPr id="44" name="Text Box 15"/>
          <p:cNvSpPr txBox="1">
            <a:spLocks noChangeArrowheads="1"/>
          </p:cNvSpPr>
          <p:nvPr/>
        </p:nvSpPr>
        <p:spPr bwMode="auto">
          <a:xfrm>
            <a:off x="1345834" y="4615284"/>
            <a:ext cx="457200" cy="4699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 dirty="0">
                <a:latin typeface="Times New Roman" pitchFamily="18" charset="0"/>
              </a:rPr>
              <a:t>0</a:t>
            </a:r>
          </a:p>
        </p:txBody>
      </p:sp>
      <p:sp>
        <p:nvSpPr>
          <p:cNvPr id="45" name="Down Arrow 44"/>
          <p:cNvSpPr/>
          <p:nvPr/>
        </p:nvSpPr>
        <p:spPr bwMode="auto">
          <a:xfrm>
            <a:off x="1035408" y="3933056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Down Arrow 45"/>
          <p:cNvSpPr/>
          <p:nvPr/>
        </p:nvSpPr>
        <p:spPr bwMode="auto">
          <a:xfrm>
            <a:off x="1500521" y="3940460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1986633" y="3940460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Down Arrow 47"/>
          <p:cNvSpPr/>
          <p:nvPr/>
        </p:nvSpPr>
        <p:spPr bwMode="auto">
          <a:xfrm>
            <a:off x="2450661" y="3940911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2835608" y="3933056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3319BA-75EA-924D-B76A-877AEC659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60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2" grpId="0" animBg="1"/>
      <p:bldP spid="33" grpId="0" animBg="1"/>
      <p:bldP spid="34" grpId="0" animBg="1"/>
      <p:bldP spid="35" grpId="0" animBg="1"/>
      <p:bldP spid="36" grpId="0" animBg="1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>
          <a:xfrm>
            <a:off x="1619672" y="1052736"/>
            <a:ext cx="7078240" cy="511256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>
                <a:latin typeface="Gamond"/>
                <a:cs typeface="Gamond"/>
              </a:rPr>
              <a:t>There are variety of strategies for replacing the old population by the new offspring population to form the next generation</a:t>
            </a:r>
          </a:p>
          <a:p>
            <a:pPr>
              <a:lnSpc>
                <a:spcPct val="80000"/>
              </a:lnSpc>
            </a:pPr>
            <a:r>
              <a:rPr lang="en-US" altLang="en-US" sz="2400" b="1" dirty="0">
                <a:latin typeface="Gamond"/>
                <a:cs typeface="Gamond"/>
              </a:rPr>
              <a:t>Generation gap (</a:t>
            </a:r>
            <a:r>
              <a:rPr lang="en-US" altLang="en-US" sz="2400" b="1" i="1" dirty="0">
                <a:latin typeface="Gamond"/>
                <a:cs typeface="Gamond"/>
              </a:rPr>
              <a:t>g</a:t>
            </a:r>
            <a:r>
              <a:rPr lang="en-US" altLang="en-US" sz="2400" b="1" dirty="0">
                <a:latin typeface="Gamond"/>
                <a:cs typeface="Gamond"/>
              </a:rPr>
              <a:t>)</a:t>
            </a:r>
            <a:r>
              <a:rPr lang="en-US" altLang="en-US" sz="2400" dirty="0">
                <a:latin typeface="Gamond"/>
                <a:cs typeface="Gamond"/>
              </a:rPr>
              <a:t>: the fraction of new individuals at each generation. </a:t>
            </a:r>
          </a:p>
          <a:p>
            <a:pPr>
              <a:lnSpc>
                <a:spcPct val="80000"/>
              </a:lnSpc>
            </a:pPr>
            <a:r>
              <a:rPr lang="en-US" altLang="en-US" sz="2400" dirty="0">
                <a:latin typeface="Gamond"/>
                <a:cs typeface="Gamond"/>
              </a:rPr>
              <a:t>(</a:t>
            </a:r>
            <a:r>
              <a:rPr lang="en-US" altLang="en-US" sz="2400" i="1" dirty="0">
                <a:latin typeface="Gamond"/>
                <a:cs typeface="Gamond"/>
              </a:rPr>
              <a:t>Trans-</a:t>
            </a:r>
            <a:r>
              <a:rPr lang="en-US" altLang="en-US" sz="2400" dirty="0">
                <a:latin typeface="Gamond"/>
                <a:cs typeface="Gamond"/>
              </a:rPr>
              <a:t>)</a:t>
            </a:r>
            <a:r>
              <a:rPr lang="en-US" altLang="en-US" sz="2400" i="1" dirty="0">
                <a:latin typeface="Gamond"/>
                <a:cs typeface="Gamond"/>
              </a:rPr>
              <a:t>Generational GA</a:t>
            </a:r>
          </a:p>
          <a:p>
            <a:pPr lvl="1">
              <a:lnSpc>
                <a:spcPct val="80000"/>
              </a:lnSpc>
              <a:buNone/>
            </a:pPr>
            <a:r>
              <a:rPr lang="en-US" altLang="en-US" sz="2000" i="1" dirty="0">
                <a:latin typeface="Gamond"/>
                <a:cs typeface="Gamond"/>
              </a:rPr>
              <a:t>	N</a:t>
            </a:r>
            <a:r>
              <a:rPr lang="en-US" altLang="en-US" sz="2000" dirty="0">
                <a:latin typeface="Gamond"/>
                <a:cs typeface="Gamond"/>
              </a:rPr>
              <a:t> individuals produce </a:t>
            </a:r>
            <a:r>
              <a:rPr lang="en-US" altLang="en-US" sz="2000" i="1" dirty="0">
                <a:latin typeface="Gamond"/>
                <a:cs typeface="Gamond"/>
              </a:rPr>
              <a:t>N</a:t>
            </a:r>
            <a:r>
              <a:rPr lang="en-US" altLang="en-US" sz="2000" dirty="0">
                <a:latin typeface="Gamond"/>
                <a:cs typeface="Gamond"/>
              </a:rPr>
              <a:t> (or </a:t>
            </a:r>
            <a:r>
              <a:rPr lang="en-US" altLang="en-US" sz="2000" dirty="0">
                <a:latin typeface="Gamond"/>
                <a:cs typeface="Gamond"/>
                <a:sym typeface="Symbol" pitchFamily="18" charset="2"/>
              </a:rPr>
              <a:t></a:t>
            </a:r>
            <a:r>
              <a:rPr lang="en-US" altLang="en-US" sz="2000" i="1" dirty="0">
                <a:latin typeface="Gamond"/>
                <a:cs typeface="Gamond"/>
              </a:rPr>
              <a:t>N</a:t>
            </a:r>
            <a:r>
              <a:rPr lang="en-US" altLang="en-US" sz="2000" dirty="0">
                <a:latin typeface="Gamond"/>
                <a:cs typeface="Gamond"/>
              </a:rPr>
              <a:t>) offspring  (largest </a:t>
            </a:r>
            <a:r>
              <a:rPr lang="en-US" altLang="en-US" sz="2000" i="1" dirty="0">
                <a:latin typeface="Gamond"/>
                <a:cs typeface="Gamond"/>
              </a:rPr>
              <a:t>gap</a:t>
            </a:r>
            <a:r>
              <a:rPr lang="en-US" altLang="en-US" sz="2000" dirty="0">
                <a:latin typeface="Gamond"/>
                <a:cs typeface="Gamond"/>
              </a:rPr>
              <a:t>, i.e.</a:t>
            </a:r>
            <a:r>
              <a:rPr lang="en-US" altLang="en-US" sz="2000" i="1" dirty="0">
                <a:latin typeface="Gamond"/>
                <a:cs typeface="Gamond"/>
              </a:rPr>
              <a:t> g=N</a:t>
            </a:r>
            <a:r>
              <a:rPr lang="en-US" altLang="en-US" sz="2000" dirty="0">
                <a:latin typeface="Gamond"/>
                <a:cs typeface="Gamond"/>
              </a:rPr>
              <a:t>). </a:t>
            </a:r>
            <a:r>
              <a:rPr lang="en-US" altLang="en-US" sz="2000" i="1" dirty="0">
                <a:latin typeface="Gamond"/>
                <a:cs typeface="Gamond"/>
              </a:rPr>
              <a:t>N</a:t>
            </a:r>
            <a:r>
              <a:rPr lang="en-US" altLang="en-US" sz="2000" dirty="0">
                <a:latin typeface="Gamond"/>
                <a:cs typeface="Gamond"/>
              </a:rPr>
              <a:t>+</a:t>
            </a:r>
            <a:r>
              <a:rPr lang="en-US" altLang="en-US" sz="2000" dirty="0">
                <a:latin typeface="Gamond"/>
                <a:cs typeface="Gamond"/>
                <a:sym typeface="Symbol" pitchFamily="18" charset="2"/>
              </a:rPr>
              <a:t> </a:t>
            </a:r>
            <a:r>
              <a:rPr lang="en-US" altLang="en-US" sz="2000" i="1" dirty="0">
                <a:latin typeface="Gamond"/>
                <a:cs typeface="Gamond"/>
              </a:rPr>
              <a:t>N→N</a:t>
            </a:r>
            <a:r>
              <a:rPr lang="en-US" altLang="en-US" sz="2000" dirty="0">
                <a:latin typeface="Gamond"/>
                <a:cs typeface="Gamond"/>
              </a:rPr>
              <a:t>: e.g., </a:t>
            </a:r>
            <a:r>
              <a:rPr lang="en-US" altLang="en-US" sz="2000" dirty="0">
                <a:latin typeface="Gamond"/>
                <a:cs typeface="Gamond"/>
                <a:sym typeface="Symbol" pitchFamily="18" charset="2"/>
              </a:rPr>
              <a:t></a:t>
            </a:r>
            <a:r>
              <a:rPr lang="en-US" altLang="en-US" sz="2000" i="1" dirty="0">
                <a:latin typeface="Gamond"/>
                <a:cs typeface="Gamond"/>
              </a:rPr>
              <a:t>N</a:t>
            </a:r>
            <a:r>
              <a:rPr lang="en-US" altLang="en-US" sz="2000" dirty="0">
                <a:latin typeface="Gamond"/>
                <a:cs typeface="Gamond"/>
              </a:rPr>
              <a:t> replace worst </a:t>
            </a:r>
            <a:r>
              <a:rPr lang="en-US" altLang="en-US" sz="2000" dirty="0">
                <a:latin typeface="Gamond"/>
                <a:cs typeface="Gamond"/>
                <a:sym typeface="Symbol" pitchFamily="18" charset="2"/>
              </a:rPr>
              <a:t></a:t>
            </a:r>
            <a:r>
              <a:rPr lang="en-US" altLang="en-US" sz="2000" i="1" dirty="0">
                <a:latin typeface="Gamond"/>
                <a:cs typeface="Gamond"/>
              </a:rPr>
              <a:t>N </a:t>
            </a:r>
            <a:r>
              <a:rPr lang="en-US" altLang="en-US" sz="2000" dirty="0">
                <a:latin typeface="Gamond"/>
                <a:cs typeface="Gamond"/>
              </a:rPr>
              <a:t>of </a:t>
            </a:r>
            <a:r>
              <a:rPr lang="en-US" altLang="en-US" sz="2000" i="1" dirty="0">
                <a:latin typeface="Gamond"/>
                <a:cs typeface="Gamond"/>
              </a:rPr>
              <a:t>N</a:t>
            </a:r>
            <a:r>
              <a:rPr lang="en-US" altLang="en-US" sz="2000" dirty="0">
                <a:latin typeface="Gamond"/>
                <a:cs typeface="Gamond"/>
              </a:rPr>
              <a:t>, sort (</a:t>
            </a:r>
            <a:r>
              <a:rPr lang="en-US" altLang="en-US" sz="2000" i="1" dirty="0">
                <a:latin typeface="Gamond"/>
                <a:cs typeface="Gamond"/>
              </a:rPr>
              <a:t>N</a:t>
            </a:r>
            <a:r>
              <a:rPr lang="en-US" altLang="en-US" sz="2000" dirty="0">
                <a:latin typeface="Gamond"/>
                <a:cs typeface="Gamond"/>
              </a:rPr>
              <a:t>+</a:t>
            </a:r>
            <a:r>
              <a:rPr lang="en-US" altLang="en-US" sz="2000" dirty="0">
                <a:latin typeface="Gamond"/>
                <a:cs typeface="Gamond"/>
                <a:sym typeface="Symbol" pitchFamily="18" charset="2"/>
              </a:rPr>
              <a:t> </a:t>
            </a:r>
            <a:r>
              <a:rPr lang="en-US" altLang="en-US" sz="2000" i="1" dirty="0">
                <a:latin typeface="Gamond"/>
                <a:cs typeface="Gamond"/>
              </a:rPr>
              <a:t>N</a:t>
            </a:r>
            <a:r>
              <a:rPr lang="en-US" altLang="en-US" sz="2000" dirty="0">
                <a:latin typeface="Gamond"/>
                <a:cs typeface="Gamond"/>
              </a:rPr>
              <a:t>) and choose </a:t>
            </a:r>
            <a:r>
              <a:rPr lang="en-US" altLang="en-US" sz="2000" i="1" dirty="0">
                <a:latin typeface="Gamond"/>
                <a:cs typeface="Gamond"/>
              </a:rPr>
              <a:t>N</a:t>
            </a:r>
            <a:r>
              <a:rPr lang="en-US" altLang="en-US" sz="2000" dirty="0">
                <a:latin typeface="Gamond"/>
                <a:cs typeface="Gamond"/>
              </a:rPr>
              <a:t> best (elitism) </a:t>
            </a:r>
          </a:p>
          <a:p>
            <a:pPr>
              <a:lnSpc>
                <a:spcPct val="80000"/>
              </a:lnSpc>
            </a:pPr>
            <a:r>
              <a:rPr lang="en-US" altLang="en-US" sz="2400" i="1" dirty="0">
                <a:latin typeface="Gamond"/>
                <a:cs typeface="Gamond"/>
              </a:rPr>
              <a:t>Steady-State GA</a:t>
            </a:r>
          </a:p>
          <a:p>
            <a:pPr lvl="1">
              <a:lnSpc>
                <a:spcPct val="80000"/>
              </a:lnSpc>
              <a:buNone/>
            </a:pPr>
            <a:r>
              <a:rPr lang="en-US" altLang="en-US" sz="2000" i="1" dirty="0">
                <a:latin typeface="Gamond"/>
                <a:cs typeface="Gamond"/>
              </a:rPr>
              <a:t>	</a:t>
            </a:r>
            <a:r>
              <a:rPr lang="en-US" altLang="en-US" sz="2000" dirty="0">
                <a:latin typeface="Gamond"/>
                <a:cs typeface="Gamond"/>
              </a:rPr>
              <a:t>Two</a:t>
            </a:r>
            <a:r>
              <a:rPr lang="en-US" altLang="en-US" sz="2000" i="1" dirty="0">
                <a:latin typeface="Gamond"/>
                <a:cs typeface="Gamond"/>
              </a:rPr>
              <a:t> o</a:t>
            </a:r>
            <a:r>
              <a:rPr lang="en-US" altLang="en-US" sz="2000" dirty="0">
                <a:latin typeface="Gamond"/>
                <a:cs typeface="Gamond"/>
              </a:rPr>
              <a:t>ffspring replace two individuals from the old generation</a:t>
            </a:r>
            <a:r>
              <a:rPr lang="en-GB" altLang="en-US" sz="2400" dirty="0">
                <a:latin typeface="Gamond"/>
                <a:cs typeface="Gamond"/>
              </a:rPr>
              <a:t> </a:t>
            </a:r>
            <a:r>
              <a:rPr lang="en-GB" altLang="en-US" sz="2000" dirty="0">
                <a:latin typeface="Gamond"/>
                <a:cs typeface="Gamond"/>
              </a:rPr>
              <a:t>(</a:t>
            </a:r>
            <a:r>
              <a:rPr lang="en-GB" altLang="en-US" sz="2000" i="1" dirty="0">
                <a:latin typeface="Gamond"/>
                <a:cs typeface="Gamond"/>
              </a:rPr>
              <a:t>g</a:t>
            </a:r>
            <a:r>
              <a:rPr lang="en-GB" altLang="en-US" sz="2000" dirty="0">
                <a:latin typeface="Gamond"/>
                <a:cs typeface="Gamond"/>
              </a:rPr>
              <a:t>=2): e.g. </a:t>
            </a:r>
            <a:r>
              <a:rPr lang="en-US" altLang="en-US" sz="2000" dirty="0">
                <a:latin typeface="Gamond"/>
                <a:cs typeface="Gamond"/>
              </a:rPr>
              <a:t>two</a:t>
            </a:r>
            <a:r>
              <a:rPr lang="en-US" altLang="en-US" sz="2000" i="1" dirty="0">
                <a:latin typeface="Gamond"/>
                <a:cs typeface="Gamond"/>
              </a:rPr>
              <a:t> o</a:t>
            </a:r>
            <a:r>
              <a:rPr lang="en-US" altLang="en-US" sz="2000" dirty="0">
                <a:latin typeface="Gamond"/>
                <a:cs typeface="Gamond"/>
              </a:rPr>
              <a:t>ffspring replace </a:t>
            </a:r>
            <a:r>
              <a:rPr lang="en-GB" altLang="en-US" sz="2000" dirty="0">
                <a:latin typeface="Gamond"/>
                <a:cs typeface="Gamond"/>
              </a:rPr>
              <a:t>parents, or worst two of the population (elitism), or best two of parents and offspring replace parents or worst two of the population (elitism)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400" dirty="0">
                <a:latin typeface="Gamond"/>
                <a:cs typeface="Gamond"/>
              </a:rPr>
              <a:t>	</a:t>
            </a:r>
            <a:endParaRPr lang="en-US" altLang="en-US" sz="2000" dirty="0">
              <a:latin typeface="Gamond"/>
              <a:cs typeface="Gamond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5AB15-E5F7-44E5-97DE-68A5F237A395}" type="slidenum">
              <a:rPr lang="tr-TR" altLang="en-US"/>
              <a:pPr/>
              <a:t>31</a:t>
            </a:fld>
            <a:endParaRPr lang="tr-TR" alt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Replacement Strategy</a:t>
            </a:r>
            <a:endParaRPr lang="tr-TR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9ACF7E-00CC-0347-B4B9-9A0D57F35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5234D1-B1EF-A24E-A6CD-D66392366E62}"/>
              </a:ext>
            </a:extLst>
          </p:cNvPr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DF6D6CF9-EC2D-C543-9AED-3D43FDDAD445}"/>
                </a:ext>
              </a:extLst>
            </p:cNvPr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Encoding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C96AD39D-8BD4-F94E-90BB-E54482BB494B}"/>
                </a:ext>
              </a:extLst>
            </p:cNvPr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Initialisation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83E23A1C-3FDF-4846-9942-3280A5981C26}"/>
                </a:ext>
              </a:extLst>
            </p:cNvPr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Selection</a:t>
              </a: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809EDF97-6129-0241-8207-211100D7DE94}"/>
                </a:ext>
              </a:extLst>
            </p:cNvPr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Reproduction</a:t>
              </a:r>
            </a:p>
          </p:txBody>
        </p:sp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EDF1EF9C-0214-1D44-84BC-AAC522371839}"/>
                </a:ext>
              </a:extLst>
            </p:cNvPr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Replacement</a:t>
              </a: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D8B15445-4101-3846-BDB7-B62CC048837D}"/>
                </a:ext>
              </a:extLst>
            </p:cNvPr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Fitness function</a:t>
              </a: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C96DAE8D-6BDA-7F4E-B5C4-415F047FF430}"/>
                </a:ext>
              </a:extLst>
            </p:cNvPr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Stopping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840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FB857-786D-47C6-B180-84CE05FCCAF3}" type="slidenum">
              <a:rPr lang="tr-TR" altLang="en-US"/>
              <a:pPr/>
              <a:t>32</a:t>
            </a:fld>
            <a:endParaRPr lang="tr-TR" alt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</a:t>
            </a:r>
            <a:r>
              <a:rPr lang="en-US" altLang="en-US" dirty="0" err="1"/>
              <a:t>VIIIa</a:t>
            </a:r>
            <a:endParaRPr lang="tr-TR" altLang="en-US" dirty="0"/>
          </a:p>
        </p:txBody>
      </p:sp>
      <p:grpSp>
        <p:nvGrpSpPr>
          <p:cNvPr id="69636" name="Group 4"/>
          <p:cNvGrpSpPr>
            <a:grpSpLocks/>
          </p:cNvGrpSpPr>
          <p:nvPr/>
        </p:nvGrpSpPr>
        <p:grpSpPr bwMode="auto">
          <a:xfrm>
            <a:off x="687388" y="2217738"/>
            <a:ext cx="2286000" cy="469900"/>
            <a:chOff x="144" y="912"/>
            <a:chExt cx="1440" cy="296"/>
          </a:xfrm>
        </p:grpSpPr>
        <p:sp>
          <p:nvSpPr>
            <p:cNvPr id="69637" name="Text Box 5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38" name="Text Box 6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39" name="Text Box 7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40" name="Text Box 8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41" name="Text Box 9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9642" name="Group 10"/>
          <p:cNvGrpSpPr>
            <a:grpSpLocks/>
          </p:cNvGrpSpPr>
          <p:nvPr/>
        </p:nvGrpSpPr>
        <p:grpSpPr bwMode="auto">
          <a:xfrm>
            <a:off x="687388" y="2903538"/>
            <a:ext cx="2286000" cy="469900"/>
            <a:chOff x="768" y="864"/>
            <a:chExt cx="1440" cy="296"/>
          </a:xfrm>
        </p:grpSpPr>
        <p:sp>
          <p:nvSpPr>
            <p:cNvPr id="69643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44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45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46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47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69648" name="Group 16"/>
          <p:cNvGrpSpPr>
            <a:grpSpLocks/>
          </p:cNvGrpSpPr>
          <p:nvPr/>
        </p:nvGrpSpPr>
        <p:grpSpPr bwMode="auto">
          <a:xfrm>
            <a:off x="687388" y="3589338"/>
            <a:ext cx="2286000" cy="469900"/>
            <a:chOff x="768" y="864"/>
            <a:chExt cx="1440" cy="296"/>
          </a:xfrm>
        </p:grpSpPr>
        <p:sp>
          <p:nvSpPr>
            <p:cNvPr id="69649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50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51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52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53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9654" name="Group 22"/>
          <p:cNvGrpSpPr>
            <a:grpSpLocks/>
          </p:cNvGrpSpPr>
          <p:nvPr/>
        </p:nvGrpSpPr>
        <p:grpSpPr bwMode="auto">
          <a:xfrm>
            <a:off x="687388" y="4275138"/>
            <a:ext cx="2286000" cy="469900"/>
            <a:chOff x="768" y="864"/>
            <a:chExt cx="1440" cy="296"/>
          </a:xfrm>
        </p:grpSpPr>
        <p:sp>
          <p:nvSpPr>
            <p:cNvPr id="69655" name="Text Box 2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56" name="Text Box 2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57" name="Text Box 2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58" name="Text Box 2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59" name="Text Box 2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9660" name="Group 28"/>
          <p:cNvGrpSpPr>
            <a:grpSpLocks/>
          </p:cNvGrpSpPr>
          <p:nvPr/>
        </p:nvGrpSpPr>
        <p:grpSpPr bwMode="auto">
          <a:xfrm>
            <a:off x="611188" y="1989138"/>
            <a:ext cx="2514600" cy="4311650"/>
            <a:chOff x="96" y="768"/>
            <a:chExt cx="1584" cy="2716"/>
          </a:xfrm>
        </p:grpSpPr>
        <p:sp>
          <p:nvSpPr>
            <p:cNvPr id="69661" name="Rectangle 29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9662" name="Text Box 30"/>
            <p:cNvSpPr txBox="1">
              <a:spLocks noChangeArrowheads="1"/>
            </p:cNvSpPr>
            <p:nvPr/>
          </p:nvSpPr>
          <p:spPr bwMode="auto">
            <a:xfrm>
              <a:off x="528" y="2736"/>
              <a:ext cx="1152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accent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en-US" altLang="en-US" sz="2400" b="0">
                <a:latin typeface="Times New Roman" pitchFamily="18" charset="0"/>
              </a:endParaRPr>
            </a:p>
            <a:p>
              <a:r>
                <a:rPr lang="en-US" altLang="en-US" sz="2400" b="0">
                  <a:latin typeface="Times New Roman" pitchFamily="18" charset="0"/>
                </a:rPr>
                <a:t>Old Population</a:t>
              </a:r>
              <a:endParaRPr lang="en-US" altLang="en-US" u="sng">
                <a:solidFill>
                  <a:srgbClr val="FFCCFF"/>
                </a:solidFill>
              </a:endParaRPr>
            </a:p>
          </p:txBody>
        </p:sp>
      </p:grpSp>
      <p:grpSp>
        <p:nvGrpSpPr>
          <p:cNvPr id="69663" name="Group 31"/>
          <p:cNvGrpSpPr>
            <a:grpSpLocks/>
          </p:cNvGrpSpPr>
          <p:nvPr/>
        </p:nvGrpSpPr>
        <p:grpSpPr bwMode="auto">
          <a:xfrm>
            <a:off x="3132138" y="2205038"/>
            <a:ext cx="838200" cy="2514600"/>
            <a:chOff x="1680" y="912"/>
            <a:chExt cx="528" cy="1584"/>
          </a:xfrm>
        </p:grpSpPr>
        <p:sp>
          <p:nvSpPr>
            <p:cNvPr id="69664" name="Text Box 32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69665" name="Text Box 33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  2</a:t>
              </a:r>
            </a:p>
          </p:txBody>
        </p:sp>
        <p:sp>
          <p:nvSpPr>
            <p:cNvPr id="69666" name="Text Box 34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  9</a:t>
              </a:r>
            </a:p>
          </p:txBody>
        </p:sp>
        <p:sp>
          <p:nvSpPr>
            <p:cNvPr id="69667" name="Text Box 35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21</a:t>
              </a:r>
            </a:p>
          </p:txBody>
        </p:sp>
      </p:grpSp>
      <p:grpSp>
        <p:nvGrpSpPr>
          <p:cNvPr id="69668" name="Group 36"/>
          <p:cNvGrpSpPr>
            <a:grpSpLocks/>
          </p:cNvGrpSpPr>
          <p:nvPr/>
        </p:nvGrpSpPr>
        <p:grpSpPr bwMode="auto">
          <a:xfrm>
            <a:off x="5789613" y="2144713"/>
            <a:ext cx="2286000" cy="469900"/>
            <a:chOff x="144" y="912"/>
            <a:chExt cx="1440" cy="296"/>
          </a:xfrm>
        </p:grpSpPr>
        <p:sp>
          <p:nvSpPr>
            <p:cNvPr id="69669" name="Text Box 37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70" name="Text Box 38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71" name="Text Box 39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72" name="Text Box 40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73" name="Text Box 41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9674" name="Group 42"/>
          <p:cNvGrpSpPr>
            <a:grpSpLocks/>
          </p:cNvGrpSpPr>
          <p:nvPr/>
        </p:nvGrpSpPr>
        <p:grpSpPr bwMode="auto">
          <a:xfrm>
            <a:off x="5789613" y="2830513"/>
            <a:ext cx="2286000" cy="469900"/>
            <a:chOff x="768" y="864"/>
            <a:chExt cx="1440" cy="296"/>
          </a:xfrm>
        </p:grpSpPr>
        <p:sp>
          <p:nvSpPr>
            <p:cNvPr id="69675" name="Text Box 4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76" name="Text Box 4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77" name="Text Box 4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78" name="Text Box 4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79" name="Text Box 4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9680" name="Group 48"/>
          <p:cNvGrpSpPr>
            <a:grpSpLocks/>
          </p:cNvGrpSpPr>
          <p:nvPr/>
        </p:nvGrpSpPr>
        <p:grpSpPr bwMode="auto">
          <a:xfrm>
            <a:off x="5789613" y="3516313"/>
            <a:ext cx="2286000" cy="469900"/>
            <a:chOff x="768" y="864"/>
            <a:chExt cx="1440" cy="296"/>
          </a:xfrm>
        </p:grpSpPr>
        <p:sp>
          <p:nvSpPr>
            <p:cNvPr id="69681" name="Text Box 49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82" name="Text Box 50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83" name="Text Box 51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84" name="Text Box 52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85" name="Text Box 53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9686" name="Group 54"/>
          <p:cNvGrpSpPr>
            <a:grpSpLocks/>
          </p:cNvGrpSpPr>
          <p:nvPr/>
        </p:nvGrpSpPr>
        <p:grpSpPr bwMode="auto">
          <a:xfrm>
            <a:off x="5789613" y="4202113"/>
            <a:ext cx="2286000" cy="469900"/>
            <a:chOff x="768" y="864"/>
            <a:chExt cx="1440" cy="296"/>
          </a:xfrm>
        </p:grpSpPr>
        <p:sp>
          <p:nvSpPr>
            <p:cNvPr id="69687" name="Text Box 55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88" name="Text Box 56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89" name="Text Box 57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90" name="Text Box 58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91" name="Text Box 59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9692" name="Group 60"/>
          <p:cNvGrpSpPr>
            <a:grpSpLocks/>
          </p:cNvGrpSpPr>
          <p:nvPr/>
        </p:nvGrpSpPr>
        <p:grpSpPr bwMode="auto">
          <a:xfrm>
            <a:off x="5713413" y="1916113"/>
            <a:ext cx="2514600" cy="3946525"/>
            <a:chOff x="96" y="768"/>
            <a:chExt cx="1584" cy="2486"/>
          </a:xfrm>
        </p:grpSpPr>
        <p:sp>
          <p:nvSpPr>
            <p:cNvPr id="69693" name="Rectangle 61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9694" name="Text Box 62"/>
            <p:cNvSpPr txBox="1">
              <a:spLocks noChangeArrowheads="1"/>
            </p:cNvSpPr>
            <p:nvPr/>
          </p:nvSpPr>
          <p:spPr bwMode="auto">
            <a:xfrm>
              <a:off x="528" y="2736"/>
              <a:ext cx="115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accent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en-US" altLang="en-US" sz="2400" b="0">
                <a:latin typeface="Times New Roman" pitchFamily="18" charset="0"/>
              </a:endParaRPr>
            </a:p>
            <a:p>
              <a:r>
                <a:rPr lang="en-US" altLang="en-US" sz="2400" b="0">
                  <a:latin typeface="Times New Roman" pitchFamily="18" charset="0"/>
                </a:rPr>
                <a:t>Offspring</a:t>
              </a:r>
              <a:endParaRPr lang="en-US" altLang="en-US" u="sng">
                <a:solidFill>
                  <a:srgbClr val="FFCCFF"/>
                </a:solidFill>
              </a:endParaRPr>
            </a:p>
          </p:txBody>
        </p:sp>
      </p:grpSp>
      <p:grpSp>
        <p:nvGrpSpPr>
          <p:cNvPr id="69695" name="Group 63"/>
          <p:cNvGrpSpPr>
            <a:grpSpLocks/>
          </p:cNvGrpSpPr>
          <p:nvPr/>
        </p:nvGrpSpPr>
        <p:grpSpPr bwMode="auto">
          <a:xfrm>
            <a:off x="8305800" y="2133600"/>
            <a:ext cx="838200" cy="2514600"/>
            <a:chOff x="1680" y="912"/>
            <a:chExt cx="528" cy="1584"/>
          </a:xfrm>
        </p:grpSpPr>
        <p:sp>
          <p:nvSpPr>
            <p:cNvPr id="69696" name="Text Box 64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  5</a:t>
              </a:r>
            </a:p>
          </p:txBody>
        </p:sp>
        <p:sp>
          <p:nvSpPr>
            <p:cNvPr id="69697" name="Text Box 65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31</a:t>
              </a:r>
            </a:p>
          </p:txBody>
        </p:sp>
        <p:sp>
          <p:nvSpPr>
            <p:cNvPr id="69698" name="Text Box 66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21</a:t>
              </a:r>
            </a:p>
          </p:txBody>
        </p:sp>
        <p:sp>
          <p:nvSpPr>
            <p:cNvPr id="69699" name="Text Box 67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  1</a:t>
              </a:r>
            </a:p>
          </p:txBody>
        </p:sp>
      </p:grpSp>
      <p:sp>
        <p:nvSpPr>
          <p:cNvPr id="69700" name="Line 68"/>
          <p:cNvSpPr>
            <a:spLocks noChangeShapeType="1"/>
          </p:cNvSpPr>
          <p:nvPr/>
        </p:nvSpPr>
        <p:spPr bwMode="auto">
          <a:xfrm>
            <a:off x="3340100" y="2127250"/>
            <a:ext cx="23733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9701" name="Text Box 69"/>
          <p:cNvSpPr txBox="1">
            <a:spLocks noChangeArrowheads="1"/>
          </p:cNvSpPr>
          <p:nvPr/>
        </p:nvSpPr>
        <p:spPr bwMode="auto">
          <a:xfrm>
            <a:off x="3708400" y="2133600"/>
            <a:ext cx="187325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0"/>
              <a:t>copying offspring onto the old population, forming the new population</a:t>
            </a:r>
          </a:p>
        </p:txBody>
      </p:sp>
      <p:sp>
        <p:nvSpPr>
          <p:cNvPr id="69702" name="Text Box 70"/>
          <p:cNvSpPr txBox="1">
            <a:spLocks noChangeArrowheads="1"/>
          </p:cNvSpPr>
          <p:nvPr/>
        </p:nvSpPr>
        <p:spPr bwMode="auto">
          <a:xfrm>
            <a:off x="3492500" y="1268413"/>
            <a:ext cx="2879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0"/>
              <a:t>Start the new generation by</a:t>
            </a:r>
            <a:endParaRPr lang="tr-TR" altLang="en-US" sz="2400" b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05CCF5-85D3-6B41-BF9B-AB5B214D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01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9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9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00" grpId="0" animBg="1"/>
      <p:bldP spid="69701" grpId="0"/>
      <p:bldP spid="6970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FB857-786D-47C6-B180-84CE05FCCAF3}" type="slidenum">
              <a:rPr lang="tr-TR" altLang="en-US"/>
              <a:pPr/>
              <a:t>33</a:t>
            </a:fld>
            <a:endParaRPr lang="tr-TR" alt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</a:t>
            </a:r>
            <a:r>
              <a:rPr lang="en-US" altLang="en-US" dirty="0" err="1"/>
              <a:t>VIIIb</a:t>
            </a:r>
            <a:endParaRPr lang="tr-TR" altLang="en-US" dirty="0"/>
          </a:p>
        </p:txBody>
      </p:sp>
      <p:grpSp>
        <p:nvGrpSpPr>
          <p:cNvPr id="69642" name="Group 10"/>
          <p:cNvGrpSpPr>
            <a:grpSpLocks/>
          </p:cNvGrpSpPr>
          <p:nvPr/>
        </p:nvGrpSpPr>
        <p:grpSpPr bwMode="auto">
          <a:xfrm>
            <a:off x="687388" y="2903538"/>
            <a:ext cx="2286000" cy="469900"/>
            <a:chOff x="768" y="864"/>
            <a:chExt cx="1440" cy="296"/>
          </a:xfrm>
        </p:grpSpPr>
        <p:sp>
          <p:nvSpPr>
            <p:cNvPr id="69643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44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45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46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47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9648" name="Group 16"/>
          <p:cNvGrpSpPr>
            <a:grpSpLocks/>
          </p:cNvGrpSpPr>
          <p:nvPr/>
        </p:nvGrpSpPr>
        <p:grpSpPr bwMode="auto">
          <a:xfrm>
            <a:off x="687388" y="3589338"/>
            <a:ext cx="2286000" cy="469900"/>
            <a:chOff x="768" y="864"/>
            <a:chExt cx="1440" cy="296"/>
          </a:xfrm>
        </p:grpSpPr>
        <p:sp>
          <p:nvSpPr>
            <p:cNvPr id="69649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50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9651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52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9653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9660" name="Group 28"/>
          <p:cNvGrpSpPr>
            <a:grpSpLocks/>
          </p:cNvGrpSpPr>
          <p:nvPr/>
        </p:nvGrpSpPr>
        <p:grpSpPr bwMode="auto">
          <a:xfrm>
            <a:off x="611188" y="1989138"/>
            <a:ext cx="2514600" cy="4324351"/>
            <a:chOff x="96" y="768"/>
            <a:chExt cx="1584" cy="2724"/>
          </a:xfrm>
        </p:grpSpPr>
        <p:sp>
          <p:nvSpPr>
            <p:cNvPr id="69661" name="Rectangle 29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9662" name="Text Box 30"/>
            <p:cNvSpPr txBox="1">
              <a:spLocks noChangeArrowheads="1"/>
            </p:cNvSpPr>
            <p:nvPr/>
          </p:nvSpPr>
          <p:spPr bwMode="auto">
            <a:xfrm>
              <a:off x="528" y="2736"/>
              <a:ext cx="1152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accent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en-US" altLang="en-US" sz="2400" b="0" dirty="0">
                <a:latin typeface="Times New Roman" pitchFamily="18" charset="0"/>
              </a:endParaRPr>
            </a:p>
            <a:p>
              <a:r>
                <a:rPr lang="en-US" altLang="en-US" sz="2400" b="0" dirty="0">
                  <a:latin typeface="Times New Roman" pitchFamily="18" charset="0"/>
                </a:rPr>
                <a:t>New Population</a:t>
              </a:r>
              <a:endParaRPr lang="en-US" altLang="en-US" u="sng" dirty="0">
                <a:solidFill>
                  <a:srgbClr val="FFCCFF"/>
                </a:solidFill>
              </a:endParaRPr>
            </a:p>
          </p:txBody>
        </p:sp>
      </p:grpSp>
      <p:grpSp>
        <p:nvGrpSpPr>
          <p:cNvPr id="69663" name="Group 31"/>
          <p:cNvGrpSpPr>
            <a:grpSpLocks/>
          </p:cNvGrpSpPr>
          <p:nvPr/>
        </p:nvGrpSpPr>
        <p:grpSpPr bwMode="auto">
          <a:xfrm>
            <a:off x="3132138" y="2205038"/>
            <a:ext cx="838200" cy="2514600"/>
            <a:chOff x="1680" y="912"/>
            <a:chExt cx="528" cy="1584"/>
          </a:xfrm>
        </p:grpSpPr>
        <p:sp>
          <p:nvSpPr>
            <p:cNvPr id="69664" name="Text Box 32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  13</a:t>
              </a:r>
            </a:p>
          </p:txBody>
        </p:sp>
        <p:sp>
          <p:nvSpPr>
            <p:cNvPr id="69665" name="Text Box 33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  31</a:t>
              </a:r>
            </a:p>
          </p:txBody>
        </p:sp>
        <p:sp>
          <p:nvSpPr>
            <p:cNvPr id="69666" name="Text Box 34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  9</a:t>
              </a:r>
            </a:p>
          </p:txBody>
        </p:sp>
        <p:sp>
          <p:nvSpPr>
            <p:cNvPr id="69667" name="Text Box 35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  21</a:t>
              </a:r>
            </a:p>
          </p:txBody>
        </p:sp>
      </p:grpSp>
      <p:sp>
        <p:nvSpPr>
          <p:cNvPr id="69700" name="Line 68"/>
          <p:cNvSpPr>
            <a:spLocks noChangeShapeType="1"/>
          </p:cNvSpPr>
          <p:nvPr/>
        </p:nvSpPr>
        <p:spPr bwMode="auto">
          <a:xfrm flipH="1">
            <a:off x="3492500" y="2133600"/>
            <a:ext cx="20161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9701" name="Text Box 69"/>
          <p:cNvSpPr txBox="1">
            <a:spLocks noChangeArrowheads="1"/>
          </p:cNvSpPr>
          <p:nvPr/>
        </p:nvSpPr>
        <p:spPr bwMode="auto">
          <a:xfrm>
            <a:off x="3708400" y="2133600"/>
            <a:ext cx="208773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0" dirty="0"/>
              <a:t>Selecting the best 4 individuals among both old population and offspring</a:t>
            </a:r>
          </a:p>
        </p:txBody>
      </p:sp>
      <p:sp>
        <p:nvSpPr>
          <p:cNvPr id="69702" name="Text Box 70"/>
          <p:cNvSpPr txBox="1">
            <a:spLocks noChangeArrowheads="1"/>
          </p:cNvSpPr>
          <p:nvPr/>
        </p:nvSpPr>
        <p:spPr bwMode="auto">
          <a:xfrm>
            <a:off x="3492500" y="1268413"/>
            <a:ext cx="2879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0"/>
              <a:t>Start the new generation by</a:t>
            </a:r>
            <a:endParaRPr lang="tr-TR" altLang="en-US" sz="2400" b="0"/>
          </a:p>
        </p:txBody>
      </p:sp>
      <p:grpSp>
        <p:nvGrpSpPr>
          <p:cNvPr id="72" name="Group 36"/>
          <p:cNvGrpSpPr>
            <a:grpSpLocks/>
          </p:cNvGrpSpPr>
          <p:nvPr/>
        </p:nvGrpSpPr>
        <p:grpSpPr bwMode="auto">
          <a:xfrm>
            <a:off x="701611" y="2190729"/>
            <a:ext cx="2286000" cy="469900"/>
            <a:chOff x="144" y="912"/>
            <a:chExt cx="1440" cy="296"/>
          </a:xfrm>
        </p:grpSpPr>
        <p:sp>
          <p:nvSpPr>
            <p:cNvPr id="73" name="Text Box 37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74" name="Text Box 38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75" name="Text Box 39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76" name="Text Box 40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77" name="Text Box 41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78" name="Group 54"/>
          <p:cNvGrpSpPr>
            <a:grpSpLocks/>
          </p:cNvGrpSpPr>
          <p:nvPr/>
        </p:nvGrpSpPr>
        <p:grpSpPr bwMode="auto">
          <a:xfrm>
            <a:off x="738188" y="4287838"/>
            <a:ext cx="2286000" cy="469900"/>
            <a:chOff x="768" y="864"/>
            <a:chExt cx="1440" cy="296"/>
          </a:xfrm>
        </p:grpSpPr>
        <p:sp>
          <p:nvSpPr>
            <p:cNvPr id="79" name="Text Box 55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80" name="Text Box 56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81" name="Text Box 57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82" name="Text Box 58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83" name="Text Box 59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898" y="3612208"/>
            <a:ext cx="2269470" cy="26971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549487"/>
            <a:ext cx="2232248" cy="295152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048FC-F7B8-AF48-9DD7-4C6FD990F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246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00" grpId="0" animBg="1"/>
      <p:bldP spid="69701" grpId="0"/>
      <p:bldP spid="6970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>
          <a:xfrm>
            <a:off x="1907703" y="1052736"/>
            <a:ext cx="6790209" cy="511256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The evolution (main loop) continues until a termination criteria is met, possibly until: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predefined maximum number of generations is exceeded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goal is reached, for example:</a:t>
            </a:r>
          </a:p>
          <a:p>
            <a:pPr lvl="2">
              <a:lnSpc>
                <a:spcPct val="90000"/>
              </a:lnSpc>
            </a:pPr>
            <a:r>
              <a:rPr lang="en-US" altLang="en-US" sz="2700" dirty="0"/>
              <a:t> </a:t>
            </a:r>
            <a:r>
              <a:rPr lang="en-US" altLang="en-US" dirty="0"/>
              <a:t>Expected fitness is achieved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 Population converges</a:t>
            </a:r>
            <a:endParaRPr lang="en-US" altLang="en-US" sz="2700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Best fitness does not change for a while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condition is satisfied depending on a combination of above</a:t>
            </a:r>
            <a:endParaRPr lang="tr-TR" alt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169A-CF75-4C16-9801-D49EA3F781A9}" type="slidenum">
              <a:rPr lang="tr-TR" altLang="en-US"/>
              <a:pPr/>
              <a:t>34</a:t>
            </a:fld>
            <a:endParaRPr lang="tr-TR" altLang="en-US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Termination Criteria</a:t>
            </a:r>
            <a:endParaRPr lang="tr-TR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BE38FD-B944-8C4D-9D79-E11F56C99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76BBC5C-EC95-FF45-8108-11DAD1769B60}"/>
              </a:ext>
            </a:extLst>
          </p:cNvPr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4A61879B-B123-8542-B4DD-5774716BF962}"/>
                </a:ext>
              </a:extLst>
            </p:cNvPr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Encoding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FCECB68F-3E80-054C-B0F6-5A8C5F08AFC8}"/>
                </a:ext>
              </a:extLst>
            </p:cNvPr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Initialisation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4A9727F7-6F12-EA48-ABB7-7B68312BAD5D}"/>
                </a:ext>
              </a:extLst>
            </p:cNvPr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Selection</a:t>
              </a: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F43ADD41-972A-324F-BDEE-3C4B335E5C58}"/>
                </a:ext>
              </a:extLst>
            </p:cNvPr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Reproduction</a:t>
              </a:r>
            </a:p>
          </p:txBody>
        </p:sp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5B5AF3A9-EBDB-574A-B5DA-2DD846F82E07}"/>
                </a:ext>
              </a:extLst>
            </p:cNvPr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Replacement</a:t>
              </a: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46FD3B9F-8BA9-2C4C-8182-94A08F68087D}"/>
                </a:ext>
              </a:extLst>
            </p:cNvPr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Fitness function</a:t>
              </a: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75FE667A-CCB9-3B4E-A838-80F82D423524}"/>
                </a:ext>
              </a:extLst>
            </p:cNvPr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Stopping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929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AU" altLang="en-US" sz="2800" dirty="0"/>
              <a:t>Defined as the progression towards uniformity (individuals become alike)</a:t>
            </a:r>
          </a:p>
          <a:p>
            <a:pPr lvl="1">
              <a:lnSpc>
                <a:spcPct val="90000"/>
              </a:lnSpc>
            </a:pPr>
            <a:r>
              <a:rPr lang="en-AU" altLang="en-US" i="1" dirty="0">
                <a:solidFill>
                  <a:srgbClr val="0000FF"/>
                </a:solidFill>
              </a:rPr>
              <a:t>Gene convergence</a:t>
            </a:r>
            <a:r>
              <a:rPr lang="en-AU" altLang="en-US" dirty="0"/>
              <a:t>: a location on a chromosome is converged when 95% of the individuals have the same gene value for that location </a:t>
            </a:r>
            <a:endParaRPr lang="en-AU" altLang="en-US" i="1" dirty="0"/>
          </a:p>
          <a:p>
            <a:pPr lvl="1">
              <a:lnSpc>
                <a:spcPct val="90000"/>
              </a:lnSpc>
            </a:pPr>
            <a:r>
              <a:rPr lang="en-AU" altLang="en-US" i="1" dirty="0">
                <a:solidFill>
                  <a:srgbClr val="0000FF"/>
                </a:solidFill>
              </a:rPr>
              <a:t>Population (Genotypic) convergence</a:t>
            </a:r>
            <a:r>
              <a:rPr lang="en-AU" altLang="en-US" dirty="0"/>
              <a:t>: a population is converged when all the genes have converged </a:t>
            </a:r>
          </a:p>
          <a:p>
            <a:pPr lvl="1">
              <a:lnSpc>
                <a:spcPct val="90000"/>
              </a:lnSpc>
            </a:pPr>
            <a:r>
              <a:rPr lang="en-AU" altLang="en-US" i="1" dirty="0">
                <a:solidFill>
                  <a:srgbClr val="0000FF"/>
                </a:solidFill>
              </a:rPr>
              <a:t>Phenotypic Convergence</a:t>
            </a:r>
            <a:r>
              <a:rPr lang="en-AU" altLang="en-US" dirty="0"/>
              <a:t>: average fitness of the population approaches to the best individual in the population</a:t>
            </a:r>
            <a:endParaRPr lang="tr-TR" alt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8AF6-7216-4EDE-83E7-B74532386832}" type="slidenum">
              <a:rPr lang="tr-TR" altLang="en-US"/>
              <a:pPr/>
              <a:t>35</a:t>
            </a:fld>
            <a:endParaRPr lang="tr-TR" altLang="en-US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Convergence</a:t>
            </a:r>
            <a:endParaRPr lang="tr-TR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F489D6-DB99-5348-94FC-F51084588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201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3"/>
          <p:cNvSpPr>
            <a:spLocks noGrp="1" noChangeArrowheads="1"/>
          </p:cNvSpPr>
          <p:nvPr>
            <p:ph idx="1"/>
          </p:nvPr>
        </p:nvSpPr>
        <p:spPr>
          <a:xfrm>
            <a:off x="1763688" y="980728"/>
            <a:ext cx="7294265" cy="5112568"/>
          </a:xfrm>
        </p:spPr>
        <p:txBody>
          <a:bodyPr/>
          <a:lstStyle/>
          <a:p>
            <a:pPr marL="358775" indent="-358775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en-US" sz="2000" dirty="0">
                <a:latin typeface="Gamond"/>
                <a:cs typeface="Gamond"/>
              </a:rPr>
              <a:t>Randomly generate a </a:t>
            </a:r>
            <a:r>
              <a:rPr lang="en-US" altLang="en-US" sz="2000" i="1" dirty="0">
                <a:latin typeface="Gamond"/>
                <a:cs typeface="Gamond"/>
              </a:rPr>
              <a:t>population</a:t>
            </a:r>
            <a:r>
              <a:rPr lang="en-US" altLang="en-US" sz="2000" dirty="0">
                <a:latin typeface="Gamond"/>
                <a:cs typeface="Gamond"/>
              </a:rPr>
              <a:t> of candidate solutions to the problem at hand (initial generation)</a:t>
            </a:r>
          </a:p>
          <a:p>
            <a:pPr marL="358775" indent="-358775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en-US" sz="2000" dirty="0">
                <a:latin typeface="Gamond"/>
                <a:cs typeface="Gamond"/>
              </a:rPr>
              <a:t>Evaluate how fit each solution is </a:t>
            </a:r>
          </a:p>
          <a:p>
            <a:pPr marL="358775" indent="-358775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en-US" sz="2000" dirty="0">
                <a:latin typeface="Gamond"/>
                <a:cs typeface="Gamond"/>
              </a:rPr>
              <a:t>Copy the best solution into the best individual so far (chromosome)</a:t>
            </a:r>
          </a:p>
          <a:p>
            <a:pPr marL="358775" indent="-358775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en-US" sz="2000" dirty="0">
                <a:latin typeface="Gamond"/>
                <a:cs typeface="Gamond"/>
              </a:rPr>
              <a:t>Generate offspring (solution) pool</a:t>
            </a:r>
          </a:p>
          <a:p>
            <a:pPr marL="358775" lvl="1" indent="-358775">
              <a:lnSpc>
                <a:spcPct val="90000"/>
              </a:lnSpc>
            </a:pPr>
            <a:r>
              <a:rPr lang="en-US" altLang="en-US" sz="2000" dirty="0">
                <a:latin typeface="Gamond"/>
                <a:cs typeface="Gamond"/>
              </a:rPr>
              <a:t>Select mates for reproduction from the current population</a:t>
            </a:r>
          </a:p>
          <a:p>
            <a:pPr marL="358775" lvl="1" indent="-358775">
              <a:lnSpc>
                <a:spcPct val="90000"/>
              </a:lnSpc>
            </a:pPr>
            <a:r>
              <a:rPr lang="en-US" altLang="en-US" sz="2000" dirty="0">
                <a:latin typeface="Gamond"/>
                <a:cs typeface="Gamond"/>
              </a:rPr>
              <a:t>Apply crossover on the mates with a probability of </a:t>
            </a:r>
            <a:r>
              <a:rPr lang="en-US" altLang="en-US" sz="2000" i="1" dirty="0">
                <a:latin typeface="Gamond"/>
                <a:cs typeface="Gamond"/>
              </a:rPr>
              <a:t>p</a:t>
            </a:r>
            <a:r>
              <a:rPr lang="en-US" altLang="en-US" sz="2000" i="1" baseline="-25000" dirty="0">
                <a:latin typeface="Gamond"/>
                <a:cs typeface="Gamond"/>
              </a:rPr>
              <a:t>c</a:t>
            </a:r>
            <a:r>
              <a:rPr lang="en-US" altLang="en-US" sz="2000" dirty="0">
                <a:latin typeface="Gamond"/>
                <a:cs typeface="Gamond"/>
              </a:rPr>
              <a:t>, producing offspring</a:t>
            </a:r>
          </a:p>
          <a:p>
            <a:pPr marL="358775" lvl="1" indent="-358775">
              <a:lnSpc>
                <a:spcPct val="90000"/>
              </a:lnSpc>
            </a:pPr>
            <a:r>
              <a:rPr lang="en-US" altLang="en-US" sz="2000" dirty="0">
                <a:latin typeface="Gamond"/>
                <a:cs typeface="Gamond"/>
              </a:rPr>
              <a:t>Apply mutation on the offspring with a probability of </a:t>
            </a:r>
            <a:r>
              <a:rPr lang="en-US" altLang="en-US" sz="2000" i="1" dirty="0">
                <a:latin typeface="Gamond"/>
                <a:cs typeface="Gamond"/>
              </a:rPr>
              <a:t>p</a:t>
            </a:r>
            <a:r>
              <a:rPr lang="en-US" altLang="en-US" sz="2000" i="1" baseline="-25000" dirty="0">
                <a:latin typeface="Gamond"/>
                <a:cs typeface="Gamond"/>
              </a:rPr>
              <a:t>m</a:t>
            </a:r>
            <a:endParaRPr lang="en-US" altLang="en-US" sz="2000" i="1" dirty="0">
              <a:latin typeface="Gamond"/>
              <a:cs typeface="Gamond"/>
            </a:endParaRPr>
          </a:p>
          <a:p>
            <a:pPr marL="358775" indent="-358775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en-US" sz="2000" dirty="0">
                <a:latin typeface="Gamond"/>
                <a:cs typeface="Gamond"/>
              </a:rPr>
              <a:t>Evaluate how fit each offspring (solution) is</a:t>
            </a:r>
          </a:p>
          <a:p>
            <a:pPr marL="358775" indent="-358775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en-US" sz="2000" dirty="0">
                <a:latin typeface="Gamond"/>
                <a:cs typeface="Gamond"/>
              </a:rPr>
              <a:t>Replace offspring with the current generation </a:t>
            </a:r>
          </a:p>
          <a:p>
            <a:pPr marL="358775" indent="-358775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en-US" sz="2000" dirty="0">
                <a:latin typeface="Gamond"/>
                <a:cs typeface="Gamond"/>
              </a:rPr>
              <a:t>Go to Step 3. until termination criteria are satisfied</a:t>
            </a:r>
          </a:p>
          <a:p>
            <a:pPr marL="358775" indent="-358775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en-US" sz="2000" dirty="0">
                <a:latin typeface="Gamond"/>
                <a:cs typeface="Gamond"/>
              </a:rPr>
              <a:t>Return the best individual (solution)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BE822-847B-4BC5-AE12-ECB699E9304F}" type="slidenum">
              <a:rPr lang="tr-TR" altLang="en-US"/>
              <a:pPr/>
              <a:t>36</a:t>
            </a:fld>
            <a:endParaRPr lang="tr-TR" altLang="en-US"/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Simple GA Algorithm - Summary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7D27C5-BF37-134D-AC90-18AD43D95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5D6BBF-94F7-3E4B-AC0A-FDFFD359EF12}"/>
              </a:ext>
            </a:extLst>
          </p:cNvPr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CB86D8EE-22CE-1D43-961B-F874F45EC656}"/>
                </a:ext>
              </a:extLst>
            </p:cNvPr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Encoding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AD6E2434-0159-5A41-87D0-35AFDD5E8CE1}"/>
                </a:ext>
              </a:extLst>
            </p:cNvPr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Initialisation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5C5D7500-D4FF-8D4E-9E86-EC0BBCE162E7}"/>
                </a:ext>
              </a:extLst>
            </p:cNvPr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Selection</a:t>
              </a: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AD351ED9-DCFF-9342-9474-6023C32395BF}"/>
                </a:ext>
              </a:extLst>
            </p:cNvPr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Reproduction</a:t>
              </a:r>
            </a:p>
          </p:txBody>
        </p:sp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FE915518-8F8F-624A-AF50-771B9BF0D9F3}"/>
                </a:ext>
              </a:extLst>
            </p:cNvPr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Replacement</a:t>
              </a: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0BD20754-94C5-2348-920B-2B13DBE4B61C}"/>
                </a:ext>
              </a:extLst>
            </p:cNvPr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Fitness function</a:t>
              </a: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11E4E755-5C1D-9440-A798-199374CD6FA4}"/>
                </a:ext>
              </a:extLst>
            </p:cNvPr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Stopping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981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6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6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6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6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6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6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6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6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6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6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6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6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6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6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6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6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6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6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ea typeface="宋体" charset="-122"/>
              </a:rPr>
              <a:t>More Population based metaheuristics</a:t>
            </a:r>
          </a:p>
          <a:p>
            <a:pPr lvl="1"/>
            <a:r>
              <a:rPr lang="en-GB" altLang="zh-CN" dirty="0">
                <a:ea typeface="宋体" charset="-122"/>
              </a:rPr>
              <a:t>GA Parameters and Extensions</a:t>
            </a:r>
          </a:p>
          <a:p>
            <a:pPr lvl="1"/>
            <a:r>
              <a:rPr lang="en-GB" altLang="zh-CN" dirty="0">
                <a:ea typeface="宋体" charset="-122"/>
              </a:rPr>
              <a:t>Ant Colony Optimisation (ACO)</a:t>
            </a:r>
          </a:p>
          <a:p>
            <a:pPr marL="457200" lvl="1" indent="0">
              <a:buNone/>
            </a:pPr>
            <a:endParaRPr lang="en-GB" altLang="zh-CN" dirty="0">
              <a:ea typeface="宋体" charset="-122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51520" y="72007"/>
            <a:ext cx="8712968" cy="764705"/>
          </a:xfrm>
        </p:spPr>
        <p:txBody>
          <a:bodyPr/>
          <a:lstStyle/>
          <a:p>
            <a:r>
              <a:rPr lang="en-US" dirty="0"/>
              <a:t>The next lecture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  <a:pPr>
                <a:defRPr/>
              </a:pPr>
              <a:t>37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2638478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>
          <a:xfrm>
            <a:off x="323528" y="1196752"/>
            <a:ext cx="4183385" cy="481454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Needs for parallel algorithms </a:t>
            </a:r>
          </a:p>
          <a:p>
            <a:r>
              <a:rPr lang="en-US" sz="2000" dirty="0"/>
              <a:t>Hardware evolution</a:t>
            </a:r>
          </a:p>
          <a:p>
            <a:r>
              <a:rPr lang="en-US" sz="2000" dirty="0"/>
              <a:t>Many natural-inspired systems are populations based</a:t>
            </a:r>
          </a:p>
          <a:p>
            <a:pPr lvl="1"/>
            <a:r>
              <a:rPr lang="en-US" sz="2000" dirty="0"/>
              <a:t>Human, ants, bees, birds, </a:t>
            </a:r>
            <a:r>
              <a:rPr lang="mr-IN" sz="2000" dirty="0"/>
              <a:t>…</a:t>
            </a:r>
            <a:endParaRPr lang="en-GB" sz="2000" dirty="0"/>
          </a:p>
          <a:p>
            <a:pPr lvl="1"/>
            <a:r>
              <a:rPr lang="en-GB" sz="2000" dirty="0"/>
              <a:t>Survival of the fittest </a:t>
            </a:r>
          </a:p>
          <a:p>
            <a:pPr lvl="1"/>
            <a:r>
              <a:rPr lang="en-GB" sz="2000" dirty="0"/>
              <a:t>Some individuals may lose the competitions but the population improves over evolution. 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4</a:t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Necessity of P-</a:t>
            </a:r>
            <a:r>
              <a:rPr lang="en-US" dirty="0" err="1"/>
              <a:t>metaheuristics</a:t>
            </a:r>
            <a:r>
              <a:rPr lang="en-US" dirty="0"/>
              <a:t> </a:t>
            </a:r>
          </a:p>
        </p:txBody>
      </p:sp>
      <p:pic>
        <p:nvPicPr>
          <p:cNvPr id="10" name="Picture 9" descr="vns-fi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1960" y="1145608"/>
            <a:ext cx="1944216" cy="1111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2409" y="1110200"/>
            <a:ext cx="2102079" cy="95311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16200000">
            <a:off x="6321053" y="1389226"/>
            <a:ext cx="377546" cy="39506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9A6721-FD0F-9D47-BF5E-037CABA2E5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15158" y="4243033"/>
            <a:ext cx="3168353" cy="2088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EA3F0C-D814-894F-8115-DCE8316FA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1978" y="2372211"/>
            <a:ext cx="2710758" cy="17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86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half" idx="1"/>
          </p:nvPr>
        </p:nvSpPr>
        <p:spPr>
          <a:xfrm>
            <a:off x="4716016" y="1196752"/>
            <a:ext cx="4183385" cy="4814540"/>
          </a:xfrm>
        </p:spPr>
        <p:txBody>
          <a:bodyPr/>
          <a:lstStyle/>
          <a:p>
            <a:r>
              <a:rPr lang="en-US" sz="2000" dirty="0"/>
              <a:t>Natural selection examples</a:t>
            </a:r>
            <a:endParaRPr lang="en-US" dirty="0"/>
          </a:p>
          <a:p>
            <a:pPr lvl="1"/>
            <a:endParaRPr lang="en-US" sz="1600" dirty="0">
              <a:hlinkClick r:id="rId3"/>
            </a:endParaRPr>
          </a:p>
          <a:p>
            <a:pPr lvl="1"/>
            <a:endParaRPr lang="en-US" sz="1600" dirty="0">
              <a:hlinkClick r:id="rId3"/>
            </a:endParaRPr>
          </a:p>
          <a:p>
            <a:pPr lvl="1"/>
            <a:endParaRPr lang="en-US" sz="1600" dirty="0">
              <a:hlinkClick r:id="rId3"/>
            </a:endParaRPr>
          </a:p>
          <a:p>
            <a:pPr lvl="1"/>
            <a:endParaRPr lang="en-US" sz="1600" dirty="0">
              <a:hlinkClick r:id="rId3"/>
            </a:endParaRPr>
          </a:p>
          <a:p>
            <a:pPr lvl="1"/>
            <a:endParaRPr lang="en-US" sz="1600" dirty="0">
              <a:hlinkClick r:id="rId3"/>
            </a:endParaRPr>
          </a:p>
          <a:p>
            <a:pPr lvl="1"/>
            <a:endParaRPr lang="en-US" sz="1600" dirty="0">
              <a:hlinkClick r:id="rId3"/>
            </a:endParaRPr>
          </a:p>
          <a:p>
            <a:pPr lvl="1"/>
            <a:endParaRPr lang="en-US" sz="1600" dirty="0">
              <a:hlinkClick r:id="rId3"/>
            </a:endParaRPr>
          </a:p>
          <a:p>
            <a:pPr lvl="1"/>
            <a:endParaRPr lang="en-US" sz="1600" dirty="0">
              <a:hlinkClick r:id="rId3"/>
            </a:endParaRPr>
          </a:p>
          <a:p>
            <a:pPr marL="457200" lvl="1" indent="0">
              <a:buNone/>
            </a:pPr>
            <a:endParaRPr lang="en-US" sz="1600" dirty="0">
              <a:hlinkClick r:id="rId3"/>
            </a:endParaRPr>
          </a:p>
        </p:txBody>
      </p:sp>
      <p:sp>
        <p:nvSpPr>
          <p:cNvPr id="128003" name="Rectangle 3"/>
          <p:cNvSpPr>
            <a:spLocks noGrp="1" noChangeArrowheads="1"/>
          </p:cNvSpPr>
          <p:nvPr>
            <p:ph sz="quarter" idx="2"/>
          </p:nvPr>
        </p:nvSpPr>
        <p:spPr>
          <a:xfrm>
            <a:off x="251520" y="1196752"/>
            <a:ext cx="4125913" cy="4824536"/>
          </a:xfrm>
        </p:spPr>
        <p:txBody>
          <a:bodyPr/>
          <a:lstStyle/>
          <a:p>
            <a:r>
              <a:rPr lang="en-US" altLang="en-US" sz="2000" dirty="0"/>
              <a:t>Nature as a Problem Solver: 4.55 Billion years of evolution can’t be wrong. </a:t>
            </a:r>
          </a:p>
          <a:p>
            <a:r>
              <a:rPr lang="en-US" altLang="en-US" sz="2000" dirty="0"/>
              <a:t>Beauty-of-nature argument: Complexity, robustness, efficiency achieved in </a:t>
            </a:r>
            <a:r>
              <a:rPr lang="en-US" altLang="en-US" sz="2000" i="1" dirty="0"/>
              <a:t>short</a:t>
            </a:r>
            <a:r>
              <a:rPr lang="en-US" altLang="en-US" sz="2000" dirty="0"/>
              <a:t> time in nature. </a:t>
            </a:r>
          </a:p>
          <a:p>
            <a:r>
              <a:rPr lang="en-US" altLang="en-US" sz="2000" dirty="0"/>
              <a:t>Can we solve complex problems as quickly and reliably on a computer?</a:t>
            </a:r>
            <a:endParaRPr lang="tr-TR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550B-508B-4D61-A817-90B00A29C4EF}" type="slidenum">
              <a:rPr lang="tr-TR" altLang="en-US" smtClean="0"/>
              <a:pPr/>
              <a:t>5</a:t>
            </a:fld>
            <a:endParaRPr lang="tr-TR" altLang="en-US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Natural Evolution</a:t>
            </a:r>
            <a:endParaRPr lang="tr-TR" alt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076056" y="3717032"/>
            <a:ext cx="3888432" cy="1440160"/>
            <a:chOff x="1842698" y="4703528"/>
            <a:chExt cx="4457494" cy="1544924"/>
          </a:xfrm>
        </p:grpSpPr>
        <p:pic>
          <p:nvPicPr>
            <p:cNvPr id="5" name="Picture 7" descr="n1_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8854" y="4703528"/>
              <a:ext cx="2353816" cy="111324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1842698" y="5207595"/>
              <a:ext cx="147231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000" dirty="0">
                  <a:cs typeface="Arial" charset="0"/>
                </a:rPr>
                <a:t>Stem</a:t>
              </a:r>
              <a:r>
                <a:rPr lang="en-US" alt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endParaRPr lang="en-US" altLang="en-US" dirty="0"/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3200399" y="5786787"/>
              <a:ext cx="137160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000" dirty="0">
                  <a:cs typeface="Arial" charset="0"/>
                </a:rPr>
                <a:t>Bamboo</a:t>
              </a:r>
              <a:r>
                <a:rPr lang="en-US" alt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endParaRPr lang="en-US" altLang="en-US" dirty="0"/>
            </a:p>
          </p:txBody>
        </p: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4945248" y="4952895"/>
              <a:ext cx="1354944" cy="738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000" dirty="0">
                  <a:cs typeface="Arial" charset="0"/>
                </a:rPr>
                <a:t>Insect Trachea</a:t>
              </a:r>
              <a:r>
                <a:rPr lang="en-US" altLang="en-US" sz="2200" dirty="0">
                  <a:cs typeface="Arial" charset="0"/>
                </a:rPr>
                <a:t> </a:t>
              </a:r>
              <a:endParaRPr lang="en-US" altLang="en-US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1916832"/>
            <a:ext cx="1832902" cy="15196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56924" y="3284984"/>
            <a:ext cx="143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COVID-19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CE9A01-5CC5-7A47-899D-31153E034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3A1045-A776-D145-AE33-B4FF76657570}"/>
              </a:ext>
            </a:extLst>
          </p:cNvPr>
          <p:cNvSpPr txBox="1"/>
          <p:nvPr/>
        </p:nvSpPr>
        <p:spPr>
          <a:xfrm>
            <a:off x="611560" y="5442411"/>
            <a:ext cx="6912768" cy="4001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YouTube: </a:t>
            </a:r>
            <a:r>
              <a:rPr lang="en-US" sz="2000" b="1" dirty="0">
                <a:solidFill>
                  <a:srgbClr val="FF0000"/>
                </a:solidFill>
                <a:hlinkClick r:id="rId6"/>
              </a:rPr>
              <a:t>What is natural evolution?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dirty="0"/>
              <a:t>by Stated Clearly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7E0A06-C625-604C-9A2D-D2EDFB2DC0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6383" y="2010692"/>
            <a:ext cx="1738105" cy="117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52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84856-38E0-C443-8D42-15D7130AC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3CA2F-5D10-B941-A177-0EC3AD23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6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07B0A97-F458-6C40-AC19-6DD02226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DNAs, Chromosomes, and Human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B738A2B2-DF05-AB49-930A-76D86F115909}"/>
              </a:ext>
            </a:extLst>
          </p:cNvPr>
          <p:cNvSpPr/>
          <p:nvPr/>
        </p:nvSpPr>
        <p:spPr>
          <a:xfrm rot="10800000">
            <a:off x="984274" y="3375529"/>
            <a:ext cx="596384" cy="671058"/>
          </a:xfrm>
          <a:prstGeom prst="triangle">
            <a:avLst>
              <a:gd name="adj" fmla="val 51685"/>
            </a:avLst>
          </a:prstGeom>
          <a:solidFill>
            <a:schemeClr val="accent3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17CF5D-9427-BC49-9595-9989024C3897}"/>
              </a:ext>
            </a:extLst>
          </p:cNvPr>
          <p:cNvSpPr txBox="1"/>
          <p:nvPr/>
        </p:nvSpPr>
        <p:spPr>
          <a:xfrm>
            <a:off x="742406" y="506243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Tissues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7D05B-CD9D-784E-BCA8-F0EFC8C687CC}"/>
              </a:ext>
            </a:extLst>
          </p:cNvPr>
          <p:cNvSpPr txBox="1"/>
          <p:nvPr/>
        </p:nvSpPr>
        <p:spPr>
          <a:xfrm>
            <a:off x="3894855" y="507049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Organs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E36DE3-9770-DF49-AD82-D6BDEFE9DB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38566" y="4046587"/>
            <a:ext cx="1508918" cy="1508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6E2131-730C-B645-AB5D-CE6A43505D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60" y="1484784"/>
            <a:ext cx="7703186" cy="210483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0227933-91ED-DA40-A1FB-222C153FD872}"/>
              </a:ext>
            </a:extLst>
          </p:cNvPr>
          <p:cNvGrpSpPr/>
          <p:nvPr/>
        </p:nvGrpSpPr>
        <p:grpSpPr>
          <a:xfrm>
            <a:off x="425538" y="4054049"/>
            <a:ext cx="2474933" cy="1070614"/>
            <a:chOff x="425538" y="4054049"/>
            <a:chExt cx="2474933" cy="1070614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55244C45-4A08-9847-8B23-5BFFB80A4621}"/>
                </a:ext>
              </a:extLst>
            </p:cNvPr>
            <p:cNvSpPr/>
            <p:nvPr/>
          </p:nvSpPr>
          <p:spPr>
            <a:xfrm rot="5400000">
              <a:off x="2158738" y="4142229"/>
              <a:ext cx="596384" cy="887082"/>
            </a:xfrm>
            <a:prstGeom prst="triangle">
              <a:avLst>
                <a:gd name="adj" fmla="val 51685"/>
              </a:avLst>
            </a:prstGeom>
            <a:solidFill>
              <a:schemeClr val="accent3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1C3F779-B860-8B40-8CF1-4579717D7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5538" y="4054049"/>
              <a:ext cx="1720474" cy="1063443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E3CB8EB-539C-CD48-BF06-50CBDBFC0A40}"/>
                </a:ext>
              </a:extLst>
            </p:cNvPr>
            <p:cNvSpPr/>
            <p:nvPr/>
          </p:nvSpPr>
          <p:spPr>
            <a:xfrm>
              <a:off x="425538" y="4054049"/>
              <a:ext cx="1720474" cy="107061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0476E7-73AB-EC4E-B1E7-0463AA05B234}"/>
              </a:ext>
            </a:extLst>
          </p:cNvPr>
          <p:cNvGrpSpPr/>
          <p:nvPr/>
        </p:nvGrpSpPr>
        <p:grpSpPr>
          <a:xfrm>
            <a:off x="3073695" y="4086577"/>
            <a:ext cx="3264871" cy="1000941"/>
            <a:chOff x="3073695" y="4086577"/>
            <a:chExt cx="3264871" cy="1000941"/>
          </a:xfrm>
        </p:grpSpPr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573AF538-602C-A647-A4AD-31E60C067598}"/>
                </a:ext>
              </a:extLst>
            </p:cNvPr>
            <p:cNvSpPr/>
            <p:nvPr/>
          </p:nvSpPr>
          <p:spPr>
            <a:xfrm rot="5400000">
              <a:off x="5632837" y="4169255"/>
              <a:ext cx="596384" cy="815074"/>
            </a:xfrm>
            <a:prstGeom prst="triangle">
              <a:avLst>
                <a:gd name="adj" fmla="val 51685"/>
              </a:avLst>
            </a:prstGeom>
            <a:solidFill>
              <a:schemeClr val="accent3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8B7798E-CCD3-4045-9173-E06645F9D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73695" y="4086578"/>
              <a:ext cx="2722441" cy="980429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D225171-864C-6B44-A6F6-BFDD1E9E1061}"/>
                </a:ext>
              </a:extLst>
            </p:cNvPr>
            <p:cNvSpPr/>
            <p:nvPr/>
          </p:nvSpPr>
          <p:spPr>
            <a:xfrm>
              <a:off x="3099374" y="4086577"/>
              <a:ext cx="2696762" cy="100094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7B8106B-618A-9649-BE67-6674903BAF79}"/>
              </a:ext>
            </a:extLst>
          </p:cNvPr>
          <p:cNvSpPr txBox="1"/>
          <p:nvPr/>
        </p:nvSpPr>
        <p:spPr>
          <a:xfrm>
            <a:off x="62041" y="5893345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Adapted from Stated Clearly®</a:t>
            </a:r>
          </a:p>
        </p:txBody>
      </p:sp>
    </p:spTree>
    <p:extLst>
      <p:ext uri="{BB962C8B-B14F-4D97-AF65-F5344CB8AC3E}">
        <p14:creationId xmlns:p14="http://schemas.microsoft.com/office/powerpoint/2010/main" val="3420262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B23D44-560F-7740-A0A8-4AC8167F0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2" y="1052736"/>
            <a:ext cx="8352159" cy="5112568"/>
          </a:xfrm>
        </p:spPr>
        <p:txBody>
          <a:bodyPr/>
          <a:lstStyle/>
          <a:p>
            <a:pPr marL="223838" indent="-223838"/>
            <a:r>
              <a:rPr lang="en-US" sz="1800" dirty="0">
                <a:solidFill>
                  <a:schemeClr val="accent6"/>
                </a:solidFill>
              </a:rPr>
              <a:t>Genetic Algorithm  </a:t>
            </a:r>
          </a:p>
          <a:p>
            <a:pPr marL="623888" lvl="1" indent="-223838"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</a:rPr>
              <a:t>Bit string encoding</a:t>
            </a:r>
          </a:p>
          <a:p>
            <a:pPr marL="623888" lvl="1" indent="-223838"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</a:rPr>
              <a:t>Most widely used</a:t>
            </a:r>
          </a:p>
          <a:p>
            <a:pPr marL="623888" lvl="1" indent="-223838">
              <a:spcBef>
                <a:spcPts val="400"/>
              </a:spcBef>
            </a:pPr>
            <a:endParaRPr lang="en-US" sz="1400" dirty="0">
              <a:solidFill>
                <a:schemeClr val="tx1"/>
              </a:solidFill>
            </a:endParaRPr>
          </a:p>
          <a:p>
            <a:pPr marL="223838" indent="-223838"/>
            <a:r>
              <a:rPr lang="en-US" sz="1800" dirty="0">
                <a:solidFill>
                  <a:schemeClr val="accent6"/>
                </a:solidFill>
              </a:rPr>
              <a:t>Genetic Programming</a:t>
            </a:r>
          </a:p>
          <a:p>
            <a:pPr marL="623888" lvl="1" indent="-223838">
              <a:spcBef>
                <a:spcPts val="400"/>
              </a:spcBef>
            </a:pPr>
            <a:r>
              <a:rPr lang="en-AU" altLang="en-US" sz="1400" dirty="0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Evolves computer programs in tree form</a:t>
            </a:r>
          </a:p>
          <a:p>
            <a:pPr marL="623888" lvl="1" indent="-223838"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Gene Expression Programming (computer programs of different sizes are encoded in linear chromosomes of fixed length)</a:t>
            </a:r>
          </a:p>
          <a:p>
            <a:pPr marL="623888" lvl="1" indent="-223838"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Grammatical Evolution (evolves solutions </a:t>
            </a:r>
            <a:r>
              <a:rPr lang="en-US" sz="1400" dirty="0" err="1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wrt</a:t>
            </a:r>
            <a:r>
              <a:rPr lang="en-US" sz="1400" dirty="0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a specified grammar)  Ryan, Collins and O'Neill 1998</a:t>
            </a:r>
            <a:endParaRPr lang="en-US" sz="1800" dirty="0">
              <a:solidFill>
                <a:schemeClr val="accent6"/>
              </a:solidFill>
            </a:endParaRPr>
          </a:p>
          <a:p>
            <a:pPr marL="223838" indent="-223838"/>
            <a:r>
              <a:rPr lang="en-US" sz="1800" dirty="0">
                <a:solidFill>
                  <a:schemeClr val="accent6"/>
                </a:solidFill>
              </a:rPr>
              <a:t>Evolutionary Strategy</a:t>
            </a:r>
          </a:p>
          <a:p>
            <a:pPr marL="623888" lvl="1" indent="-223838"/>
            <a:r>
              <a:rPr lang="en-US" sz="1400" dirty="0">
                <a:solidFill>
                  <a:schemeClr val="tx1"/>
                </a:solidFill>
              </a:rPr>
              <a:t>Vectors of real numbers, mostly mutation only</a:t>
            </a:r>
          </a:p>
          <a:p>
            <a:pPr marL="623888" lvl="1" indent="-223838"/>
            <a:r>
              <a:rPr lang="en-US" sz="1400" dirty="0">
                <a:solidFill>
                  <a:schemeClr val="tx1"/>
                </a:solidFill>
              </a:rPr>
              <a:t>Selection is based on fitness rankings, not on the actual fitness values. </a:t>
            </a:r>
            <a:endParaRPr lang="en-US" sz="1800" dirty="0">
              <a:solidFill>
                <a:schemeClr val="tx1"/>
              </a:solidFill>
            </a:endParaRPr>
          </a:p>
          <a:p>
            <a:pPr marL="223838" indent="-223838"/>
            <a:r>
              <a:rPr lang="en-US" sz="1800" dirty="0">
                <a:solidFill>
                  <a:schemeClr val="accent6"/>
                </a:solidFill>
              </a:rPr>
              <a:t>Differential Evolution</a:t>
            </a:r>
          </a:p>
          <a:p>
            <a:pPr marL="623888" lvl="1" indent="-223838"/>
            <a:r>
              <a:rPr lang="en-US" sz="1400" kern="1200" dirty="0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Based on vector differences</a:t>
            </a:r>
          </a:p>
          <a:p>
            <a:pPr marL="623888" lvl="1" indent="-223838"/>
            <a:r>
              <a:rPr lang="en-US" sz="1400" kern="1200" dirty="0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Primarily suited for numerical optimization problems with objective functions that are non-continuous, non-linear and noisy and flat.</a:t>
            </a:r>
          </a:p>
          <a:p>
            <a:pPr marL="623888" lvl="1" indent="-223838"/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BB9A-547F-7C49-87F8-2D3B7D1FD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67744" y="6361648"/>
            <a:ext cx="5040312" cy="476250"/>
          </a:xfrm>
        </p:spPr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99773-1413-7444-8C30-B6E0C2EB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7</a:t>
            </a:fld>
            <a:endParaRPr lang="en-GB" altLang="zh-C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73AE8E-53F6-574D-BB11-B8F67DB4D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Evolutionary Algorithms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299752-67D5-E34A-96A3-0ED8D5C6F47F}"/>
              </a:ext>
            </a:extLst>
          </p:cNvPr>
          <p:cNvSpPr txBox="1"/>
          <p:nvPr/>
        </p:nvSpPr>
        <p:spPr>
          <a:xfrm>
            <a:off x="3301536" y="1068251"/>
            <a:ext cx="4165525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[J.H. Holland. 1975. Adaptation in Natural and Artificial Systems. University of Michigan Press]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08F4D5-C54A-6B4A-880D-1EBCAE4E1A4A}"/>
              </a:ext>
            </a:extLst>
          </p:cNvPr>
          <p:cNvSpPr txBox="1"/>
          <p:nvPr/>
        </p:nvSpPr>
        <p:spPr>
          <a:xfrm>
            <a:off x="3586416" y="2206997"/>
            <a:ext cx="4464496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[LJ </a:t>
            </a:r>
            <a:r>
              <a:rPr lang="en-US" sz="1100" b="1" dirty="0" err="1"/>
              <a:t>Fogel</a:t>
            </a:r>
            <a:r>
              <a:rPr lang="en-US" sz="1100" b="1" dirty="0"/>
              <a:t>, AJ Owens, MJ Walsh, 1966. Artificial intelligence through simulated evolution. John Wiley]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D36E91-FEFE-0246-9DA3-55914B53B3E8}"/>
              </a:ext>
            </a:extLst>
          </p:cNvPr>
          <p:cNvSpPr txBox="1"/>
          <p:nvPr/>
        </p:nvSpPr>
        <p:spPr>
          <a:xfrm>
            <a:off x="3779912" y="3861048"/>
            <a:ext cx="5112567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[I </a:t>
            </a:r>
            <a:r>
              <a:rPr lang="en-US" sz="1100" b="1" dirty="0" err="1"/>
              <a:t>Rechenberg</a:t>
            </a:r>
            <a:r>
              <a:rPr lang="en-US" sz="1100" b="1" dirty="0"/>
              <a:t> (1971): </a:t>
            </a:r>
            <a:r>
              <a:rPr lang="en-US" sz="1100" b="1" dirty="0" err="1"/>
              <a:t>Evolutionsstrategie</a:t>
            </a:r>
            <a:r>
              <a:rPr lang="en-US" sz="1100" b="1" dirty="0"/>
              <a:t> – </a:t>
            </a:r>
            <a:r>
              <a:rPr lang="en-US" sz="1100" b="1" dirty="0" err="1"/>
              <a:t>Optimierung</a:t>
            </a:r>
            <a:r>
              <a:rPr lang="en-US" sz="1100" b="1" dirty="0"/>
              <a:t> </a:t>
            </a:r>
            <a:r>
              <a:rPr lang="en-US" sz="1100" b="1" dirty="0" err="1"/>
              <a:t>technischer</a:t>
            </a:r>
            <a:r>
              <a:rPr lang="en-US" sz="1100" b="1" dirty="0"/>
              <a:t> </a:t>
            </a:r>
            <a:r>
              <a:rPr lang="en-US" sz="1100" b="1" dirty="0" err="1"/>
              <a:t>Systeme</a:t>
            </a:r>
            <a:r>
              <a:rPr lang="en-US" sz="1100" b="1" dirty="0"/>
              <a:t> </a:t>
            </a:r>
            <a:r>
              <a:rPr lang="en-US" sz="1100" b="1" dirty="0" err="1"/>
              <a:t>nach</a:t>
            </a:r>
            <a:r>
              <a:rPr lang="en-US" sz="1100" b="1" dirty="0"/>
              <a:t> </a:t>
            </a:r>
            <a:r>
              <a:rPr lang="en-US" sz="1100" b="1" dirty="0" err="1"/>
              <a:t>Prinzipien</a:t>
            </a:r>
            <a:r>
              <a:rPr lang="en-US" sz="1100" b="1" dirty="0"/>
              <a:t> der </a:t>
            </a:r>
            <a:r>
              <a:rPr lang="en-US" sz="1100" b="1" dirty="0" err="1"/>
              <a:t>biologischen</a:t>
            </a:r>
            <a:r>
              <a:rPr lang="en-US" sz="1100" b="1" dirty="0"/>
              <a:t> Evolution (PhD thesis).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A73A93-9099-3B41-903E-2886353F6185}"/>
              </a:ext>
            </a:extLst>
          </p:cNvPr>
          <p:cNvSpPr txBox="1"/>
          <p:nvPr/>
        </p:nvSpPr>
        <p:spPr>
          <a:xfrm>
            <a:off x="3563888" y="5013176"/>
            <a:ext cx="5363957" cy="600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[R </a:t>
            </a:r>
            <a:r>
              <a:rPr lang="en-US" sz="1100" b="1" dirty="0" err="1"/>
              <a:t>Storn</a:t>
            </a:r>
            <a:r>
              <a:rPr lang="en-US" sz="1100" b="1" dirty="0"/>
              <a:t> and K Price. (1997). "Differential evolution - a simple and efficient heuristic for global optimization over continuous spaces". Journal of Global Optimization. 11: 341–359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CB7DCB-1016-6C4B-A98D-692AB7A34738}"/>
              </a:ext>
            </a:extLst>
          </p:cNvPr>
          <p:cNvGrpSpPr/>
          <p:nvPr/>
        </p:nvGrpSpPr>
        <p:grpSpPr>
          <a:xfrm>
            <a:off x="7353702" y="973100"/>
            <a:ext cx="1790298" cy="1255627"/>
            <a:chOff x="7174190" y="2248761"/>
            <a:chExt cx="1872208" cy="150586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345966-994B-0341-99F2-26269669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1067" y="2248761"/>
              <a:ext cx="1264589" cy="118736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76A170-6341-7541-B500-7AB166839747}"/>
                </a:ext>
              </a:extLst>
            </p:cNvPr>
            <p:cNvSpPr txBox="1"/>
            <p:nvPr/>
          </p:nvSpPr>
          <p:spPr>
            <a:xfrm>
              <a:off x="7174190" y="3440882"/>
              <a:ext cx="1872208" cy="313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 dirty="0"/>
                <a:t>John Holland (1929-2015)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74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8415-6C8A-3647-A4B9-ACF954E8C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D4BE8-A001-B147-8566-B1ED7A732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8</a:t>
            </a:fld>
            <a:endParaRPr lang="en-GB" altLang="zh-C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49F4FED-4C0D-9142-9934-6F238017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Components of EAs</a:t>
            </a:r>
          </a:p>
        </p:txBody>
      </p:sp>
      <p:pic>
        <p:nvPicPr>
          <p:cNvPr id="44" name="Content Placeholder 8">
            <a:extLst>
              <a:ext uri="{FF2B5EF4-FFF2-40B4-BE49-F238E27FC236}">
                <a16:creationId xmlns:a16="http://schemas.microsoft.com/office/drawing/2014/main" id="{4B034631-76EA-8347-9067-CCDBC97E9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-135" b="-1236"/>
          <a:stretch/>
        </p:blipFill>
        <p:spPr>
          <a:xfrm>
            <a:off x="457200" y="2146846"/>
            <a:ext cx="8229600" cy="2952328"/>
          </a:xfrm>
        </p:spPr>
      </p:pic>
    </p:spTree>
    <p:extLst>
      <p:ext uri="{BB962C8B-B14F-4D97-AF65-F5344CB8AC3E}">
        <p14:creationId xmlns:p14="http://schemas.microsoft.com/office/powerpoint/2010/main" val="648385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034" b="-6034"/>
          <a:stretch>
            <a:fillRect/>
          </a:stretch>
        </p:blipFill>
        <p:spPr>
          <a:xfrm>
            <a:off x="550124" y="2916474"/>
            <a:ext cx="5164200" cy="320821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9</a:t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Optimisation</a:t>
            </a:r>
            <a:r>
              <a:rPr lang="en-US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B2467234-5FB1-E347-A8B8-229F11596C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8313" y="1052737"/>
                <a:ext cx="5327823" cy="1656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rgbClr val="000000"/>
                    </a:solidFill>
                    <a:latin typeface="Verdana" pitchFamily="34" charset="0"/>
                    <a:ea typeface="+mn-ea"/>
                    <a:cs typeface="Verdana"/>
                  </a:defRPr>
                </a:lvl1pPr>
                <a:lvl2pPr marL="742950" indent="-285750" algn="l" rtl="0" eaLnBrk="0" fontAlgn="base" hangingPunct="0">
                  <a:spcBef>
                    <a:spcPts val="1000"/>
                  </a:spcBef>
                  <a:spcAft>
                    <a:spcPct val="0"/>
                  </a:spcAft>
                  <a:buChar char="–"/>
                  <a:defRPr sz="2400">
                    <a:solidFill>
                      <a:srgbClr val="000000"/>
                    </a:solidFill>
                    <a:latin typeface="Verdana" pitchFamily="34" charset="0"/>
                    <a:cs typeface="Verdana"/>
                  </a:defRPr>
                </a:lvl2pPr>
                <a:lvl3pPr marL="1143000" indent="-228600" algn="l" rtl="0" eaLnBrk="0" fontAlgn="base" hangingPunct="0">
                  <a:spcBef>
                    <a:spcPts val="1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rgbClr val="000000"/>
                    </a:solidFill>
                    <a:latin typeface="Verdana" pitchFamily="34" charset="0"/>
                    <a:cs typeface="Verdana"/>
                  </a:defRPr>
                </a:lvl3pPr>
                <a:lvl4pPr marL="1600200" indent="-228600" algn="l" rtl="0" eaLnBrk="0" fontAlgn="base" hangingPunct="0">
                  <a:spcBef>
                    <a:spcPts val="1000"/>
                  </a:spcBef>
                  <a:spcAft>
                    <a:spcPct val="0"/>
                  </a:spcAft>
                  <a:buChar char="–"/>
                  <a:defRPr sz="1800" b="1">
                    <a:solidFill>
                      <a:srgbClr val="000000"/>
                    </a:solidFill>
                    <a:latin typeface="Verdana" pitchFamily="34" charset="0"/>
                    <a:cs typeface="Verdana"/>
                  </a:defRPr>
                </a:lvl4pPr>
                <a:lvl5pPr marL="2057400" indent="-228600" algn="l" rtl="0" eaLnBrk="0" fontAlgn="base" hangingPunct="0">
                  <a:spcBef>
                    <a:spcPts val="1000"/>
                  </a:spcBef>
                  <a:spcAft>
                    <a:spcPct val="0"/>
                  </a:spcAft>
                  <a:buChar char="»"/>
                  <a:defRPr sz="1800">
                    <a:solidFill>
                      <a:srgbClr val="000000"/>
                    </a:solidFill>
                    <a:latin typeface="Verdana" pitchFamily="34" charset="0"/>
                    <a:cs typeface="Verdan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80000"/>
                  </a:lnSpc>
                  <a:buNone/>
                </a:pPr>
                <a:r>
                  <a:rPr lang="tr-TR" altLang="en-US" sz="2000" kern="0" dirty="0">
                    <a:latin typeface="Gamond"/>
                    <a:cs typeface="Gamond"/>
                  </a:rPr>
                  <a:t>For an </a:t>
                </a:r>
                <a:r>
                  <a:rPr lang="tr-TR" altLang="en-US" sz="2000" kern="0" dirty="0" err="1">
                    <a:latin typeface="Gamond"/>
                    <a:cs typeface="Gamond"/>
                  </a:rPr>
                  <a:t>optimisation</a:t>
                </a:r>
                <a:r>
                  <a:rPr lang="tr-TR" altLang="en-US" sz="2000" kern="0" dirty="0">
                    <a:latin typeface="Gamond"/>
                    <a:cs typeface="Gamond"/>
                  </a:rPr>
                  <a:t> problem as </a:t>
                </a:r>
                <a:r>
                  <a:rPr lang="tr-TR" altLang="en-US" sz="2000" kern="0" dirty="0" err="1">
                    <a:latin typeface="Gamond"/>
                    <a:cs typeface="Gamond"/>
                  </a:rPr>
                  <a:t>follows</a:t>
                </a:r>
                <a:r>
                  <a:rPr lang="tr-TR" altLang="en-US" sz="2000" kern="0" dirty="0">
                    <a:latin typeface="Gamond"/>
                    <a:cs typeface="Gamond"/>
                  </a:rPr>
                  <a:t>:</a:t>
                </a:r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altLang="en-US" sz="2000" b="1" i="1" kern="0" dirty="0">
                  <a:latin typeface="Cambria Math" panose="02040503050406030204" pitchFamily="18" charset="0"/>
                  <a:cs typeface="Gamond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000" b="0" i="0" kern="0" smtClean="0">
                          <a:latin typeface="Cambria Math" panose="02040503050406030204" pitchFamily="18" charset="0"/>
                          <a:cs typeface="Gamond"/>
                        </a:rPr>
                        <m:t>max</m:t>
                      </m:r>
                      <m:r>
                        <a:rPr lang="en-US" altLang="en-US" sz="2000" b="0" i="1" kern="0" smtClean="0">
                          <a:latin typeface="Cambria Math" panose="02040503050406030204" pitchFamily="18" charset="0"/>
                          <a:cs typeface="Gamond"/>
                        </a:rPr>
                        <m:t>             </m:t>
                      </m:r>
                      <m:r>
                        <a:rPr lang="en-US" altLang="en-US" sz="2000" b="0" i="1" kern="0" smtClean="0">
                          <a:latin typeface="Cambria Math" panose="02040503050406030204" pitchFamily="18" charset="0"/>
                          <a:cs typeface="Gamond"/>
                        </a:rPr>
                        <m:t>𝑓</m:t>
                      </m:r>
                      <m:d>
                        <m:dPr>
                          <m:ctrlPr>
                            <a:rPr lang="en-US" altLang="en-US" sz="2000" b="0" i="1" kern="0" smtClean="0">
                              <a:latin typeface="Cambria Math" panose="02040503050406030204" pitchFamily="18" charset="0"/>
                              <a:cs typeface="Gamond"/>
                            </a:rPr>
                          </m:ctrlPr>
                        </m:dPr>
                        <m:e>
                          <m:r>
                            <a:rPr lang="en-US" altLang="en-US" sz="2000" b="1" i="0" kern="0" smtClean="0">
                              <a:latin typeface="Cambria Math" panose="02040503050406030204" pitchFamily="18" charset="0"/>
                              <a:cs typeface="Gamond"/>
                            </a:rPr>
                            <m:t>𝐱</m:t>
                          </m:r>
                        </m:e>
                      </m:d>
                      <m:r>
                        <a:rPr lang="en-US" altLang="en-US" sz="2000" b="0" i="1" kern="0" smtClean="0">
                          <a:latin typeface="Cambria Math" panose="02040503050406030204" pitchFamily="18" charset="0"/>
                          <a:cs typeface="Gamond"/>
                        </a:rPr>
                        <m:t>=</m:t>
                      </m:r>
                      <m:r>
                        <a:rPr lang="en-US" altLang="en-US" sz="2000" b="0" i="1" kern="0" smtClean="0">
                          <a:latin typeface="Cambria Math" panose="02040503050406030204" pitchFamily="18" charset="0"/>
                          <a:cs typeface="Gamond"/>
                        </a:rPr>
                        <m:t>𝑓</m:t>
                      </m:r>
                      <m:d>
                        <m:dPr>
                          <m:ctrlPr>
                            <a:rPr lang="en-US" altLang="en-US" sz="2000" b="0" i="1" kern="0" smtClean="0">
                              <a:latin typeface="Cambria Math" panose="02040503050406030204" pitchFamily="18" charset="0"/>
                              <a:cs typeface="Gamond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20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b="0" i="1" kern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en-US" sz="2000" b="0" i="1" kern="0" smtClean="0">
                              <a:latin typeface="Cambria Math" panose="02040503050406030204" pitchFamily="18" charset="0"/>
                              <a:cs typeface="Gamond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sz="2000" b="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b="0" i="1" ker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en-US" sz="2000" b="0" i="1" kern="0" smtClean="0">
                              <a:latin typeface="Cambria Math" panose="02040503050406030204" pitchFamily="18" charset="0"/>
                              <a:cs typeface="Gamond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altLang="en-US" sz="2000" b="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b="0" i="1" ker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000" b="0" i="1" kern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tr-TR" altLang="en-US" sz="2000" b="0" kern="0" dirty="0">
                  <a:latin typeface="Gamond"/>
                  <a:cs typeface="Gamond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tr-TR" altLang="en-US" sz="2000" b="0" kern="0" dirty="0" err="1">
                    <a:latin typeface="Gamond"/>
                    <a:cs typeface="Gamond"/>
                  </a:rPr>
                  <a:t>s.t</a:t>
                </a:r>
                <a:r>
                  <a:rPr lang="tr-TR" altLang="en-US" sz="2000" b="0" kern="0" dirty="0">
                    <a:latin typeface="Gamond"/>
                    <a:cs typeface="Gamond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en-US" sz="2000" b="0" i="0" kern="0" smtClean="0">
                        <a:latin typeface="Cambria Math" panose="02040503050406030204" pitchFamily="18" charset="0"/>
                        <a:cs typeface="Gamond"/>
                      </a:rPr>
                      <m:t>              </m:t>
                    </m:r>
                    <m:r>
                      <a:rPr lang="en-US" altLang="en-US" sz="2000" b="0" i="1" kern="0" smtClean="0">
                        <a:latin typeface="Cambria Math" panose="02040503050406030204" pitchFamily="18" charset="0"/>
                        <a:cs typeface="Gamond"/>
                      </a:rPr>
                      <m:t>𝑔</m:t>
                    </m:r>
                    <m:d>
                      <m:dPr>
                        <m:ctrlPr>
                          <a:rPr lang="en-US" altLang="en-US" sz="2000" b="0" i="1" kern="0" smtClean="0">
                            <a:latin typeface="Cambria Math" panose="02040503050406030204" pitchFamily="18" charset="0"/>
                            <a:cs typeface="Gamond"/>
                          </a:rPr>
                        </m:ctrlPr>
                      </m:dPr>
                      <m:e>
                        <m:r>
                          <a:rPr lang="en-US" altLang="en-US" sz="2000" b="1" i="0" kern="0" smtClean="0">
                            <a:latin typeface="Cambria Math" panose="02040503050406030204" pitchFamily="18" charset="0"/>
                            <a:cs typeface="Gamond"/>
                          </a:rPr>
                          <m:t>𝐱</m:t>
                        </m:r>
                      </m:e>
                    </m:d>
                    <m:r>
                      <a:rPr lang="en-US" alt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Gamond"/>
                      </a:rPr>
                      <m:t>≤</m:t>
                    </m:r>
                    <m:r>
                      <a:rPr lang="en-US" altLang="en-US" sz="2000" b="1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Gamond"/>
                      </a:rPr>
                      <m:t>𝐛</m:t>
                    </m:r>
                  </m:oMath>
                </a14:m>
                <a:endParaRPr lang="tr-TR" altLang="en-US" sz="2000" kern="0" dirty="0">
                  <a:latin typeface="Gamond"/>
                  <a:ea typeface="Cambria Math" panose="02040503050406030204" pitchFamily="18" charset="0"/>
                  <a:cs typeface="Gamond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altLang="en-US" sz="2000" b="1" kern="0" dirty="0">
                    <a:ea typeface="Cambria Math" panose="02040503050406030204" pitchFamily="18" charset="0"/>
                    <a:cs typeface="Gamond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en-US" sz="2000" b="1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Gamond"/>
                      </a:rPr>
                      <m:t>𝐱</m:t>
                    </m:r>
                    <m:r>
                      <a:rPr lang="en-US" alt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Gamond"/>
                      </a:rPr>
                      <m:t>∈</m:t>
                    </m:r>
                    <m:sSup>
                      <m:sSupPr>
                        <m:ctrlPr>
                          <a:rPr lang="en-US" alt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1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en-US" sz="2000" b="0" kern="0" dirty="0">
                  <a:latin typeface="Gamond"/>
                  <a:ea typeface="Cambria Math" panose="02040503050406030204" pitchFamily="18" charset="0"/>
                  <a:cs typeface="Gamond"/>
                </a:endParaRPr>
              </a:p>
            </p:txBody>
          </p:sp>
        </mc:Choice>
        <mc:Fallback xmlns="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B2467234-5FB1-E347-A8B8-229F11596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313" y="1052737"/>
                <a:ext cx="5327823" cy="1656183"/>
              </a:xfrm>
              <a:prstGeom prst="rect">
                <a:avLst/>
              </a:prstGeom>
              <a:blipFill>
                <a:blip r:embed="rId3"/>
                <a:stretch>
                  <a:fillRect l="-1190" t="-5344" b="-76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958D3C0-8526-4940-8005-1A6FE5CBEFD2}"/>
              </a:ext>
            </a:extLst>
          </p:cNvPr>
          <p:cNvGrpSpPr/>
          <p:nvPr/>
        </p:nvGrpSpPr>
        <p:grpSpPr>
          <a:xfrm>
            <a:off x="6074379" y="1164254"/>
            <a:ext cx="2798513" cy="5130185"/>
            <a:chOff x="6074379" y="1164254"/>
            <a:chExt cx="2798513" cy="51301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FB5805-C135-3540-9984-549FACC57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095" y="1502937"/>
              <a:ext cx="2592288" cy="23239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6FDD98-256F-BE41-9C11-2E6745A7E9C0}"/>
                </a:ext>
              </a:extLst>
            </p:cNvPr>
            <p:cNvSpPr txBox="1"/>
            <p:nvPr/>
          </p:nvSpPr>
          <p:spPr>
            <a:xfrm>
              <a:off x="6098095" y="1164254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Human Chromosomes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F02F697-53F3-B44F-95B8-E0C8982902AF}"/>
                </a:ext>
              </a:extLst>
            </p:cNvPr>
            <p:cNvGrpSpPr/>
            <p:nvPr/>
          </p:nvGrpSpPr>
          <p:grpSpPr>
            <a:xfrm>
              <a:off x="6074379" y="3930241"/>
              <a:ext cx="2798513" cy="2058549"/>
              <a:chOff x="6012160" y="3674707"/>
              <a:chExt cx="2545998" cy="186210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AB888F7-1936-F047-BDBF-FF98D2B8B6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12160" y="3676632"/>
                <a:ext cx="861804" cy="186017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C55A122-DAF2-1D44-AB65-C933B12E2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10274" y="3674707"/>
                <a:ext cx="1747884" cy="1860178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EDC7729-7A3E-A146-9DD0-EB4D1F3CE76F}"/>
                </a:ext>
              </a:extLst>
            </p:cNvPr>
            <p:cNvSpPr txBox="1"/>
            <p:nvPr/>
          </p:nvSpPr>
          <p:spPr>
            <a:xfrm>
              <a:off x="6300192" y="5986662"/>
              <a:ext cx="2520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Adapted from Stated Clearly®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089550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8744</TotalTime>
  <Words>2857</Words>
  <Application>Microsoft Macintosh PowerPoint</Application>
  <PresentationFormat>On-screen Show (4:3)</PresentationFormat>
  <Paragraphs>739</Paragraphs>
  <Slides>37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Gamond</vt:lpstr>
      <vt:lpstr>Arial</vt:lpstr>
      <vt:lpstr>Cambria Math</vt:lpstr>
      <vt:lpstr>Times New Roman</vt:lpstr>
      <vt:lpstr>Verdana</vt:lpstr>
      <vt:lpstr>Wingdings</vt:lpstr>
      <vt:lpstr>Default Design</vt:lpstr>
      <vt:lpstr>Photo Editor Photo</vt:lpstr>
      <vt:lpstr>Equation</vt:lpstr>
      <vt:lpstr>PowerPoint Presentation</vt:lpstr>
      <vt:lpstr>Previous lecture</vt:lpstr>
      <vt:lpstr>In this lecture</vt:lpstr>
      <vt:lpstr>Necessity of P-metaheuristics </vt:lpstr>
      <vt:lpstr>Natural Evolution</vt:lpstr>
      <vt:lpstr>DNAs, Chromosomes, and Human</vt:lpstr>
      <vt:lpstr>Main Evolutionary Algorithms</vt:lpstr>
      <vt:lpstr>General Components of EAs</vt:lpstr>
      <vt:lpstr>EA vs Optimisation Problem</vt:lpstr>
      <vt:lpstr>Genotype v.s. Phenotype</vt:lpstr>
      <vt:lpstr>Pseudo Code of a Basic GA</vt:lpstr>
      <vt:lpstr>Basic Components of GAs</vt:lpstr>
      <vt:lpstr>A Basic GA – Representation</vt:lpstr>
      <vt:lpstr>Generic GA – Initialisation</vt:lpstr>
      <vt:lpstr>Example II</vt:lpstr>
      <vt:lpstr>Generic GA – Fitness Calculation</vt:lpstr>
      <vt:lpstr>Example III</vt:lpstr>
      <vt:lpstr>Selection: Tournament Selection</vt:lpstr>
      <vt:lpstr>Example – tourm. size = 3, first parent</vt:lpstr>
      <vt:lpstr>Example – tourm size = 3, second parent</vt:lpstr>
      <vt:lpstr>Fitness Proportionate Selection – Roulette Wheel Selection</vt:lpstr>
      <vt:lpstr>Example IV</vt:lpstr>
      <vt:lpstr>Example – Forming the Mating Pool</vt:lpstr>
      <vt:lpstr>Example V</vt:lpstr>
      <vt:lpstr>Generic GA – Reproduction</vt:lpstr>
      <vt:lpstr>Recombination/Crossover</vt:lpstr>
      <vt:lpstr>Example VI</vt:lpstr>
      <vt:lpstr>Other Crossover Operators</vt:lpstr>
      <vt:lpstr>Mutation</vt:lpstr>
      <vt:lpstr>Example VII</vt:lpstr>
      <vt:lpstr>Replacement Strategy</vt:lpstr>
      <vt:lpstr>Example VIIIa</vt:lpstr>
      <vt:lpstr>Example VIIIb</vt:lpstr>
      <vt:lpstr>Termination Criteria</vt:lpstr>
      <vt:lpstr>Convergence</vt:lpstr>
      <vt:lpstr>Simple GA Algorithm - Summary</vt:lpstr>
      <vt:lpstr>The next lecture</vt:lpstr>
    </vt:vector>
  </TitlesOfParts>
  <Company>CSiT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--</dc:creator>
  <cp:lastModifiedBy>Ruibin BAI</cp:lastModifiedBy>
  <cp:revision>789</cp:revision>
  <dcterms:created xsi:type="dcterms:W3CDTF">2005-12-08T16:59:15Z</dcterms:created>
  <dcterms:modified xsi:type="dcterms:W3CDTF">2021-03-26T03:00:26Z</dcterms:modified>
</cp:coreProperties>
</file>